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 ve Power Query" id="{66D2861A-CA5E-4AB5-A071-641A680D0F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Veri Modeli Yartamak" id="{35B42137-FD0B-428F-B28D-B7D3D001AC90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DAX" id="{5B9E8D99-79B5-4560-876D-BEDAC3CAD491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AD8"/>
    <a:srgbClr val="F3F2F1"/>
    <a:srgbClr val="3B3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75" autoAdjust="0"/>
  </p:normalViewPr>
  <p:slideViewPr>
    <p:cSldViewPr snapToGrid="0">
      <p:cViewPr varScale="1">
        <p:scale>
          <a:sx n="80" d="100"/>
          <a:sy n="80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07209-66C7-46D3-AD1F-241C2FA387B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B2641-FEEF-4BD0-8659-2FD302C91A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510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74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92E7-9B3B-89A7-BAC6-BE938F54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8D7F85D-6D01-A37A-29AF-9C562F06C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3E0B62A-591E-CA40-92F8-9D6368E2C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BA5A42-762E-F783-F956-A5FC10B16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8820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2DE99-899E-502E-9C45-95ACF1D7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A248508-305B-BA36-FC28-215B6B79E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9BF748B-459C-D386-2D51-3E7666282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D2D7A00-9A1E-CB15-4130-089C5CDA7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271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AA67-8229-49AC-5113-BBF73EEC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254FFB6-94E6-CDEC-E455-F27C694F4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6D679E2-62AE-49C5-3BAD-842055DEE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F2D83A3-BB5D-4E12-B4B4-582F9C8E9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952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E45A-2AE6-3A3A-FB30-15204B9A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03FA893-67F1-46CC-3E54-E8FC2BD5C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2AD50A-C252-CF73-EEEC-45F73B6D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558B5AD-2D20-496F-9858-E8DE8C96F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31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6454-5517-0AE6-629E-2281EE36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6BC6C4C-E4F6-C946-4A62-00E6CAD53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09481B1-C3CF-0A33-72C5-88407B672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ED861B8-41BB-3701-C252-86C69E236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7138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F437B-340B-7495-6277-9917D6A99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8FA960F-2910-0C0E-1E3A-DDF2A8096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8D678A-1E0F-FC4A-5C3A-96E20121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D042689-8DEC-B3F0-CCBF-F0FD6CF2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707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DE08-ABC0-3498-C20B-80E86B20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E93C6E4-821B-8856-DC43-70B236292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2584BE2-AFAB-A434-0D2A-F32B326D4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65E67D3-DB14-D5DE-A6A5-4F1604655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1161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17B4-5838-BB03-A08F-CA75F407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BA5ACEE-BC50-F450-3225-7F3B8DF42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1EB157C-F668-24AE-96FF-5BDD11928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8AF9BAF-286D-664A-03B3-D7B4A7BA6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413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0D78B-7FD7-4A3E-C185-7C333F26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A671FBF-4A5E-B931-5349-D9F50D35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4C632B5-AFA7-10A7-15AC-BB8F8DAEF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B259585-A621-469C-9B21-4F21CFBE6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931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6A823-5876-37EA-8622-05B2FD14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8A7EE9F-4B8F-40ED-CF25-037097D6F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1B1328E-9899-2B80-CD11-14D11E18D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3A69D11-8C76-3F0B-1E65-41B9E3CA9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810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4DE64-A4C3-97EB-8ABF-39315024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0BCCE85-CC20-281D-C9CC-64EE7028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5B58E3C-BE83-0FB3-D1EC-15C78FC67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A3CD7AD-0ABE-7824-1EDB-D1D9DE3F5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556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2F99-785D-C381-0701-9E51944A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CAEB4F4-4D5A-F4E0-81DE-54C876ED8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E794A16-18B2-4119-66E7-28E037913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B11489-C148-1CF9-2399-AEFAAAEAA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04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0B67-2EAB-69DA-3128-AB1FF2DF9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26EDFE4-6125-9016-0930-95B61A664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7AE43A8-BC67-3134-6BFB-AC4A55303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79FED87-4D9D-DC0C-D450-D171B0621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978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6DB1-B9D6-4768-92F5-60BB3542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160E67B-5B25-3D1A-5EAD-B005BB5A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792483F-F973-7F28-FFF1-8D11FABF8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0B96531-D90F-24BF-39C9-F1F42ACEF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4418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2DD0B-0603-9665-FCF6-A258D027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B6BB93D-87BA-F7DD-5255-C3A6370F1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97D33E9-08BF-0392-9D5F-F4AA88029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CDFEA0-FDB1-F701-208A-A3DE2BE2F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220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2452-2CED-0145-91B3-6BC185A3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EC938D-FCBB-42B4-6EE6-CBB05849B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A8964C4-5C81-D503-0A2E-16C26688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A46C805-9658-3316-0817-71C82D260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2151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B0AF4-BA99-640C-51EE-31091368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576301B-FFE3-D683-2881-9B9432A3F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8475AC6-3357-7047-AF06-1B859855D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975A6CA-E752-3A80-9D92-BE45E58E7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66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DE72-F99E-94F0-BC7B-FE616491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08FF15B-DA14-5E29-B7F1-6037CD0FF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C935A51-B860-2EBF-5DA8-CF6A8566E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F721EF-3980-E9F3-E505-0D9FE0B5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9927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517F-7025-D1CA-D42C-353799AA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E075C1E-C4C4-7A7B-6BC4-FD28D927C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EF37402-27C5-47BE-8842-3F58EC010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8D507D-9C64-3982-1E8B-75142B9D8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4410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BB4B-70D9-5E86-50AC-E5E6E8DB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489D9F7-19A1-F764-79D9-BE28D286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B5FFDC1-57EB-B266-5E93-1F806C1C3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4EAE549-CB6B-683E-41BC-CE9CA5259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0314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E4C6-6584-3828-3EE6-4B8CD9CB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A0160E4-47A0-5ECD-5FCA-83180EA62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821DAA9-4143-7780-6B13-602FD947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96DB6DA-B16A-E48D-77B5-A2D418C64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912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4AA11-7120-5BFC-C720-E6C332EB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E8D35E6-C3E5-4BB3-7E79-E4D66F025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0768E58-3B93-DC1D-EF97-99A7E116A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1E3BBC-A82A-F8BD-D5F4-6463F1E8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3138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4B2E5-2672-3C78-71C9-4FF1B33E4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7B55DA6-ACAB-29ED-3B6C-10E614ECE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040E309-A569-A3AC-2628-E5DA5BF29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3B34323-E0D1-CF70-AD17-2E53C90FE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8756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D0F4-D772-B995-037F-C4054F97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F9B8C0C-94ED-D84D-7A56-029D3428A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5045A7A-F53E-400E-A697-DCAFBF5EC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EB37181-83DA-6A11-4F31-F51B731FE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9784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988D-A0E4-E1C3-01BA-F6C4591B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0B44C7F-D279-3632-537D-403C0B44F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50CE9D9-DAED-544C-F903-36AB0708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D7F9448-37DF-33D4-6F1C-577CFBB9C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2583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31C-6AAA-B8A4-12A9-071E387A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BB9FD6A-8388-C4E2-3E09-EAE68A389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9DF09B7-C802-4EB0-01CC-302A947BB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D1AB9BF-8ED6-7482-2B2E-F8A56DC79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381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E6676-683E-1CED-40AC-A31B8557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030ED7F-89A4-B111-F367-952EBD943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9048E3E-F1A6-F648-D69B-6FB16BDA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9604CCF-80B9-CCF3-89A3-785FD081E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8224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B3F9-41B0-2104-FF81-CE83AC19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B96B3E8-05D1-5D2A-9724-7CF3335E0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C5B821-FED8-99A0-2B39-074F902CE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F13A5A7-0C1E-1322-898F-567B077D7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0938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1FDB-DD4A-B462-38A1-3BC8753A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DEEF381-3BFD-413D-0F25-C7C13CF8A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291C0FB-70D4-8AF4-E9E4-D3A0E0AF1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902F318-3AA9-3771-AAA8-8EE8B0982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292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4A38-2E1D-B643-3F4C-7B463446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83EDC58-69BD-4271-720A-D784F83F2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91AC396-0827-DF02-5D83-A3B06AAD6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3EF1F32-F463-C3E2-92C0-DFB8BFEE0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019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4A38-2E1D-B643-3F4C-7B463446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83EDC58-69BD-4271-720A-D784F83F2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91AC396-0827-DF02-5D83-A3B06AAD6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3EF1F32-F463-C3E2-92C0-DFB8BFEE0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019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154C-102F-F81A-9B8B-BA2335E4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91F7E7A-AFB7-B197-E2DC-114AFF7AD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16A8AA3-1DC5-01BB-A169-C327D3968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786B997-D097-3EFB-04B8-3F9FE16E4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539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74D54-7D96-9865-EB95-1946CC29F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2B651DE-3153-B676-B181-5507C2DCB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BBCE3C5-9A7E-AE86-9938-6A9CBC884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F0009C-3619-A036-FC7C-1C993DB09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8855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EAB1-70E7-A8D8-176B-3E6EC2C4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848324A-6C9A-7DB2-570C-07313559D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79326A6-B3BB-31ED-7BDB-A9E9F092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8C84B9B-3DC0-11AB-B286-ACE956A34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55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EF95-CE06-233C-9557-C86ACE6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6BA4A25-0062-448A-DB2E-38BD8A8BD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68A42B5-1D84-A4AE-AD77-B653FE935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0D2A8-8CE7-8A74-A926-4D3DCFE2F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062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9B5BF-580B-4CE0-E010-4F8CBDAC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7C7C279-5826-C69E-2AD7-A63A5A81D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53A80CF-CD6C-5082-2425-2FE29CB0E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C9D4022-5421-EEE7-2383-DF0F3A81E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622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1CF0C-D26B-904C-55A0-716B3064B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C3B2E67F-2EA2-0F0C-9983-A02D60234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E07FD-F415-1735-CF76-4AE7BA787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7460627-ABA2-C763-3818-693F3E82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4843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B55ED-173A-9054-9921-C2C68930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D4C959A-96C0-84FB-977E-F44CAFBA2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DF6491-F7B8-3B08-43D3-5B27642AA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AC62B95-649E-4CEF-0033-48BDF165E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800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5327-9886-1464-0195-6AB9BFDA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93A3542-85E3-B2CF-4AA6-514598E75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50F170F-332D-D2B5-2945-B34F0251E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D4AB34E-74C4-6282-8E59-E642CA863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922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B1B6-1AA5-BB73-ADF8-DCA370AC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E217D6E-839E-A112-5F03-C25078C8E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691F993-0BDE-BC0A-F9BE-D0F716724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046EC1-C550-23F0-E1DE-4D6EC884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6690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0716A-FDA2-DC45-4287-70693D0D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1B50B1F-0424-424E-629B-1B1CC44C1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86ED252-B44E-1940-99B8-1736E2C79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AEC47B-35EB-BAE6-5002-5197550ED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8838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CED-F2CC-966F-9693-438B9E7F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55CC00C-D37D-8ADF-DE01-94D523481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98F6CE4-F0CB-0D52-B671-2C456A044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44EE51-CA95-5CD8-03AD-D02A95414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8116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D7DB-4D9E-6A1D-9814-4D979E92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D647C81-96F2-2AE1-85F8-84F896ACF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625DD30-7E47-3414-4BE9-D151492F0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1193715-6CFB-3EB0-FEBD-6523E91FB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74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2C8E2-3E4F-AF77-FA1F-6B09156A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A1BF98A-6E4D-DCA1-C65E-D8CBD8E8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8EBE31A-A504-82D9-6504-9C0F19A5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56F964E-DAD8-C91F-BD31-7743B509F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369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46ED-1593-6520-908F-57D3AB058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FCC4278-7E8F-A27D-FCCA-CE07C1183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4220281-519F-A39F-3AB7-28CB8F6B4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065F8F1-B234-4F62-08AB-44E0F1DDB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298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B4942-6715-4B2D-2963-592B01BA3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075BE0E-9BAE-F3E3-5D75-0F1249DCB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92EA477-C51A-1CE5-1AAE-7006CB7CF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1E104B4-0EA7-9AFC-2197-513EB0C40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1844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822C-E93B-36E6-A307-3324E3E5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40302B1-73B8-315E-CEAD-94C136DB2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D8A5BEA-E404-89C1-9888-E0337229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2A91871-BD25-2144-C47A-B97EC6A3F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52337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C8252-B2F4-B6B5-DE88-2FC1701E5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19D5D29-A65A-3C0A-3155-98864F4FD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A96F0C1-F9B2-3F14-EFF0-4C18B47AD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1C5D34F-01C4-9774-B4BB-B76AE0A09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6972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32C9-9319-A62C-0263-FC8733A9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510D44A-480E-F85F-C34D-AADD5C018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2E76F68-4D6C-F154-DC0D-37023A0D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5F7D852-39C1-88C1-0405-69DC37A7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90038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8EAE0-C27A-82B9-7EB0-EEC0937D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F4C1956-1B8B-96DD-EEE6-B0C03F18F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61F213E-ECB0-0DD3-34C7-A3B44CE3A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CFFB148-711F-EA14-00AC-46D5C6C83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541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C661-646D-B4C4-406C-2F7EBBA96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FFDEF68-6FB9-7C5D-C9B3-066EC4ACC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121BCD9-EA57-DD50-A90D-11386830D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FABCF4-FFF6-5475-592D-978E47E3E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50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00AB-674A-EFD8-3540-C0BDB3DF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636D76A-49C8-867D-C811-F421E5427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FB8DC44-3432-2E5B-50FB-BE68A2F77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A7BD084-D95C-DFCE-EBA7-DFC899D5D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29203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ECB6C-0274-1C25-EDD2-435E1AF88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3978C39-2838-6303-906C-1F2DDF85B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A372726-C753-E53B-A62E-B57001CA9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4FF76D3-B5E7-8726-BD12-99CD9F28F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63818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D097-54BE-B582-4127-43DEAF008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63176E8-9076-1FE3-C4E2-79AE20597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CE27534-3565-5FCB-78E5-A0E6DAB24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0606F3-ABE2-5528-5707-9D4E32541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95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8F5ED-482F-AF30-105E-5CBE79D0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DD0698A-D7C9-8E9F-F594-15062EAEA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AC3C151-1FEE-8BDA-43EA-F7E6D9E61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012D9BE-AECB-0DAF-11B8-CF87AC69C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33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6D9C7-1C71-B7E4-796A-BD05C83D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3D614BD-9CE7-FADE-E14C-DB4D7F9C3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8F4D3DD-66CC-DCF3-8C23-F3C800D6C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3A43A1E-4952-835C-FE71-280A5191B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2242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206D-C71F-28AD-A613-62A2E3F3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D1E7465-85F2-019A-7319-8A3ECDA1E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B3DCA67-C9A0-9E27-80DA-EEF43F26A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5304C63-4AD3-357D-AECE-B85246AE5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8189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F7D4-4084-8F95-02F1-44394972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BC41B6F-65DC-0667-0C03-C339B2354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92EBBEE-3305-F9EA-CC18-D28845013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91E96AA-D3D1-2B61-53F8-F3732A11A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10359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B975-78A1-43C2-3C6B-7F98F18D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137D58B-FA73-651F-C9EF-B18F47A6A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AF92C93-6874-AD7A-18A8-638A1E3F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C58150-1CEF-11D6-19C2-01AA15C35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5637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032FE-1FFC-F01C-1A5B-55CD7785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328AE89-735F-6EA1-57E8-ACC44B571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FECFEEB-0D03-52CE-4D64-F52A6F2A1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A40AD22-ACA2-AEA1-5DEC-9F90705FC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3319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531E9-17D5-4047-426E-7B3E24D5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E4BBDCD-9901-95D4-A386-EC1571791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9D5A694-4E3A-4F4C-8300-055108933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BFF33A5-6109-8EDE-5556-9DDC26E23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7183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687B-66FC-2BC9-228E-7E60C56B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1D59EA8-1079-455F-C806-F27D90C10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4708D7E-6021-4928-73ED-4B2714D1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0B3130B-2481-EA9B-5B9F-914764DF4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5044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21AE6-BE07-4FE9-7945-04FF154D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EB55656-D6E3-FCF4-546D-28CD7D272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6153CEE-4446-8E75-2C4B-267806BE6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B6C4BF6-523D-3C34-AAB7-E8D9EC08E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2783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F852-F093-5EA8-CB1D-167F728C8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4A07697-B0AF-661B-28BF-CE07691EA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A58C600-A730-B58F-09A0-AB4C3E77E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D49AEED-448E-7134-B116-D51D80F07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04734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44CF2-7057-61C7-EEEF-1534C88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EA68944-4491-4BFD-6F2C-0F48DFA0A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B1BFB97-38B7-9EC2-7FD4-997594466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DFC5BE5-B8F9-5346-483F-B22C830B0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81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C18F-3348-0A47-3371-0CF3B1B8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EC77BEF-4FA7-268D-59FA-5AF62909E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483B701-DAA3-824B-A8AE-A0C3754DB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3AB9F57-13C8-DD26-EA8F-88F3F659B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6108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D89F-8169-F0EF-DBF2-68BCDCAA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F5F8E67-B379-F1AD-5316-BBDEE32CD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6410309-3BB0-99A2-1F53-98146F46C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70B726-4699-11DF-E539-C4B6499F1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4437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E6BB-B531-2886-8ABF-21A33053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5AD5711-8C6C-0E75-5032-5A08B2544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34AADE5-8FA1-5F63-F788-80452DC30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80B436A-E41E-FFDD-357E-C3DF071CA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90597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892D-A385-F7A2-C1E3-119EFDD3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2D8A57E-7C01-67E3-7ADC-7CC8CA90E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2C891ED-FDE8-EE92-56BA-75C68F255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A0F5EFE-D637-CAE7-2729-C4646A0DD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556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6A50-D7ED-30F3-41C7-95825495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6A77CF6-B419-AA62-7C78-F96EC18D7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A0232A8-C974-0B21-6888-362B0A373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CF50836-5881-57C5-85E5-ED2C9C86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3852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1860-9528-C6A6-80C2-D47921A2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27F0B22-243C-5B82-E966-F3F399534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6B94931-560C-5CC6-294C-885EFD291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DA10D9-8C63-B2BE-1EC0-A38052E28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8994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0E40F-63A0-EAC8-5A67-082319C9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CDDC1CB-C2F7-53DE-0425-14A01B4C0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A0EAD66-8133-E158-3E9F-A5F662F79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116796E-2175-9C5C-9D93-CA1D1F065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39879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9426-AE9B-42BB-F54A-8D4AD99D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BD79855-B7F6-1362-1477-4A81B0E3A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C7C82EC-6F58-FA3A-6210-FE54419FF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F10A73B-A44E-428B-2C43-53CA199D3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5687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7A75D-FF51-8539-5940-454C0A89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38F926A-8217-008F-EEA3-C6737F62F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41EE1ED-81A8-07BD-D1CA-8901FC18D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F42296-E38D-BF4D-E4BF-1913FBDB6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3940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2F174-725B-BB1E-0157-956D0D79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37D3647-83F3-1B30-8699-662E038DF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895BAA0-85A4-8682-D62D-769DC6782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AD68F63-45C2-AAAE-A9EB-884A9E1AB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60740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2AE6D-E9BA-89F6-F37B-A71D3F42B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8B1A992-3A52-0681-860D-0BDD6EF9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F0EAFAC-E0E2-B8F3-0671-8A75390DA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AFAF7A5-F9F3-8F27-1BE4-D9D253FE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36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ECA27-FDB6-8DD4-E67D-519EBD39C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78EE057-BCA1-2C54-CDCD-3FDC2216B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866BB16-40F2-CB41-0643-CF8AC2AFF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FCF2E01-40E3-4F8F-4328-C27A50678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30033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B151A-9795-19FA-0B3B-8E9ADF70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62A534A-C415-91B7-3F58-A08B7EA53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30B389A-BAE8-CD3D-D6AA-B9313C452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F92B3AD-BACF-14B5-983A-C9081016B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48423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8CF5-261F-D588-5388-1567BA1F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7AB6D52-6F96-12D8-1C40-4A5C2BC1A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16D3236-67C0-7762-F1B1-9ECF50953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4537DC-BDCE-2012-1CF3-B55C17176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18290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EA69-6E0B-C7DA-7E11-70E97636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13259B8-7D6C-6C53-9554-03104A1B1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90C4326-7D96-B243-1F5B-332FBD11C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F33F93E-007C-CD87-5F1B-DB2BED9AC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31198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E8A4D-962F-5716-5D3D-B1685C31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C019DFC-0A10-F393-DB44-7832342F1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8BC136B-00D2-583F-8DDB-6D13302F3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14869A-2D23-8393-C96D-E473E2761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18582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C4328-6977-5DDC-FE6F-33B3856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B7E6819-6736-1619-2502-D84330F32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755BB33-9D74-0127-52ED-D8A119DA9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F61C546-9F96-3ACB-DC3A-0DD44F96A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8749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6B27-0150-ACB4-171D-6783AAF5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A80DA5C-270B-BBA7-1B87-1CB5A04C6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B88A408-1D4F-50B7-B52E-7F2D220CF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788162-0654-2ADF-738D-0A30FF529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75078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4E58-D6DC-8FE4-3C7C-38C1D61A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3516B9F-7039-84CF-30D8-BC0AADC5B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49AC6B7-2FEF-61D6-57F5-FDB8FCFEB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86F128B-EC38-282C-1C60-134395FD8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44722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FAA2-157D-F5F2-3A9B-917E7411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42CD591-47C9-82E0-7625-E52D9C6A0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333E33D-9B9A-252E-BA7C-A918652CE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854BF5-F79E-1808-9BB1-A9EF6B179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628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38968-D279-5E46-C04A-2AB2C7C2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DAB9369-05E1-5363-DFDE-8C0EA4474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603C4F7-54E6-CA73-AD32-E997EEE76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314638-8E56-2C19-CF6C-C7A44BB3B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B2641-FEEF-4BD0-8659-2FD302C91A2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286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6111-C392-B952-FCE6-D3B016D70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0E62-B646-7ABD-461F-83D6C3BE5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52A2-6151-B443-AAD6-2B1FE590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F0FCF-2EC3-3FDF-371E-0EAA54E0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07DF0-799C-5E4F-80B9-E544606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47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59789-0434-1C02-12C9-7BC750F3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71CE1-E5BE-567F-B676-47CE33061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250D-8081-6545-5572-D2B4CF42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A9D44-7309-73C0-D2B6-E46AE372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3F777-6A4B-E141-AF0B-06FD0A38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53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07EF3-5F9F-B577-275F-EA9D6B2BA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32109-7CCF-60A7-7744-F836E4623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0846-1E35-B531-306E-37E021A9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4E5BC-0F78-E3D7-9F29-A91C2D75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2B7E-E87A-FD47-5E7F-4C5DCC79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7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B600-B76F-53F9-B078-240D0902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75A7-DA67-E725-DD19-BF212667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8E11-390C-EFB6-0D83-980A758E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C0BD0-A673-C76A-712D-AB8E3E51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15FFE-3BF0-811D-CAEE-7D916457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208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2A78-9CB2-7C0F-75E8-E1A0DF85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E66C-6136-AE9F-B9D3-F55BB4F0A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AC6E9-8660-7796-AD12-8D6B5898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6F0C-FB6E-BDA7-FD20-56A5F27E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6D17-BC07-7C49-A153-4F1BD286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751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A35C-EDB0-45F5-C11B-332182F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A84E-428D-0C01-FE32-C9DBE342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1D94B-90CF-9E8A-5119-B62382061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8891F-489E-57F7-9B03-51927D84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17E7A-0D64-4E47-B4D3-E82BCB3D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CED1-E245-BC64-9A2A-A5B5C101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30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6A58-6900-13FA-EF7B-4B10BDE4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BE4CF-C1EB-9AB6-38C7-405A1221E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D5886-606A-5A90-207E-2B6467CD5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B330C-27A9-E3F0-A1CD-F58D4E66F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9B623-9B47-395D-F490-6902C594B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36EA0-F599-1D16-908C-187D1EF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3BCDD-72D2-5CCB-1CF3-603685B9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3E153-BE53-A5E6-6E4F-755CAAC1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943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FE9F-795F-C938-73BD-99C988B2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35C5D-3270-16CB-28C6-CE0C3AB9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CD570-5C43-5DC7-2B4F-77411965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73DBA-8D20-C809-8AD5-0FC1EC58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16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3B719-AAC8-F60C-1776-AC64DE3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4881-9510-AE3A-B46D-7D22E36B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352E8-5633-F42C-52B8-95932721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655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6927-5E33-C1F9-5710-669458BF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2409-1112-2D5D-C021-11755D8D1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09532-F642-E713-716B-830AAD63A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24C6-6F3B-00E0-9784-FB5E39B2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57CA-4523-E727-DD7B-5F49717A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15CAE-2A93-407F-0068-5695E735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495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5138-8C41-C23C-720D-2319A8A4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9AF0-845C-3289-AAE9-A3E52319F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BAA27-168E-4EB1-3440-A64AAEB60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E8025-CE08-3DCD-0306-0369E534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A002A-CFD2-9581-FFAF-42CF10B0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E0497-0BB2-4F07-6200-1830FF34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737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880D7-EDAD-4360-1EA0-05AF6DA9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3247B-FE95-21DD-C9EE-0B1380D1B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4D6AE-2671-75EC-CBC4-13AB4BC4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849F0F-E78E-4700-B27D-659C1F576500}" type="datetimeFigureOut">
              <a:rPr lang="tr-TR" smtClean="0"/>
              <a:t>26.04.2024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16F4C-2823-C3E8-74F5-1633B1015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38A04-B6A5-A893-622A-52F9BA08C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6FC22-3322-48ED-B9BA-F237CFACA0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19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46900-FDFD-3C3D-ECDF-F9BD586E90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/>
              <a:t>Ayarlar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B0164B-D200-DC8B-24FD-7E1A451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ayarlar</a:t>
            </a:r>
            <a:r>
              <a:rPr lang="en-US" dirty="0"/>
              <a:t> </a:t>
            </a:r>
            <a:r>
              <a:rPr lang="en-US" dirty="0" err="1"/>
              <a:t>tikli</a:t>
            </a:r>
            <a:r>
              <a:rPr lang="en-US" dirty="0"/>
              <a:t> </a:t>
            </a:r>
            <a:r>
              <a:rPr lang="en-US" dirty="0" err="1"/>
              <a:t>olmalı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&gt; Options &amp; Settings &gt; Options &gt; Global &gt; Preview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770AB8A-7CD5-5191-3122-686D20A7756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14A55CA-7869-10F6-E056-9E0934AD8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915" y="736788"/>
            <a:ext cx="6814201" cy="53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16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28A40-6CB7-5544-36E4-54FF87363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EF12D-6506-9B65-102D-20D71D5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1DFCE-F8BA-DAFD-C4B5-17295A2E3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SÜTUNA SAĞ TIK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CBF1D78-00B1-5F42-233F-17EBCEBF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78" y="457200"/>
            <a:ext cx="4248743" cy="55157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546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8825-C822-57AE-34B5-B833C588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523628-2BF8-0DCF-B466-68AF1315DF2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2E8B-AC3B-E956-E8A5-00CC6A738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QUERY </a:t>
            </a:r>
            <a:r>
              <a:rPr lang="en-US" dirty="0" err="1"/>
              <a:t>içindeykende</a:t>
            </a:r>
            <a:r>
              <a:rPr lang="en-US" dirty="0"/>
              <a:t> yeni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kaynaklarına</a:t>
            </a:r>
            <a:r>
              <a:rPr lang="en-US" dirty="0"/>
              <a:t> </a:t>
            </a:r>
            <a:r>
              <a:rPr lang="en-US" dirty="0" err="1"/>
              <a:t>bağlanabiliriz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A016D07-B927-70FF-6F99-A992295B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65" y="533013"/>
            <a:ext cx="2286319" cy="55443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78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D7D9-9C66-88FA-208F-863E51F3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DDDE5A-4502-6239-8D98-8FCD489D50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B19B2-E6C4-C7D1-316C-D61DFCA8A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Şimdi</a:t>
            </a:r>
            <a:r>
              <a:rPr lang="en-US" dirty="0"/>
              <a:t> de Ürünler.xlsx </a:t>
            </a:r>
            <a:r>
              <a:rPr lang="en-US" dirty="0" err="1"/>
              <a:t>dosyasına</a:t>
            </a:r>
            <a:r>
              <a:rPr lang="en-US" dirty="0"/>
              <a:t> </a:t>
            </a:r>
            <a:r>
              <a:rPr lang="en-US" dirty="0" err="1"/>
              <a:t>bağlanalım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5E9FB0-19F3-A4F2-7C11-49E126B7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73" y="1057098"/>
            <a:ext cx="5223651" cy="4743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9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D8AC-41A0-D5B0-FEE3-29D8C33A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29D169-4868-F23B-55C9-B0A55B521CE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3DB6A5-CB97-A972-1348-BDFF2F77B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Ürünler</a:t>
            </a:r>
            <a:r>
              <a:rPr lang="en-US" dirty="0"/>
              <a:t> </a:t>
            </a:r>
            <a:r>
              <a:rPr lang="en-US" dirty="0" err="1"/>
              <a:t>excelinde</a:t>
            </a:r>
            <a:r>
              <a:rPr lang="en-US" dirty="0"/>
              <a:t>, “Br.</a:t>
            </a:r>
            <a:r>
              <a:rPr lang="en-US" dirty="0" err="1"/>
              <a:t>Fiyat</a:t>
            </a:r>
            <a:r>
              <a:rPr lang="en-US" dirty="0"/>
              <a:t>”,”</a:t>
            </a:r>
            <a:r>
              <a:rPr lang="en-US" dirty="0" err="1"/>
              <a:t>Br.Maliyet</a:t>
            </a:r>
            <a:r>
              <a:rPr lang="en-US" dirty="0"/>
              <a:t> </a:t>
            </a:r>
            <a:r>
              <a:rPr lang="en-US" dirty="0" err="1"/>
              <a:t>kolonlarını</a:t>
            </a:r>
            <a:r>
              <a:rPr lang="en-US" dirty="0"/>
              <a:t> “Fixed Decimal </a:t>
            </a:r>
            <a:r>
              <a:rPr lang="en-US" dirty="0" err="1"/>
              <a:t>Number”a</a:t>
            </a:r>
            <a:r>
              <a:rPr lang="en-US" dirty="0"/>
              <a:t> </a:t>
            </a:r>
            <a:r>
              <a:rPr lang="en-US" dirty="0" err="1"/>
              <a:t>çevirdik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31EA530-1C8B-1983-0B89-320970F6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22" y="1166507"/>
            <a:ext cx="4525006" cy="43725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21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FF49-6520-270C-01D7-C0BB382F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F34EF-1804-4BE9-AA40-DBF0E4D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6A7BE8-2AD8-3391-C6BA-D760566DB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view’da</a:t>
            </a:r>
            <a:r>
              <a:rPr lang="en-US" dirty="0"/>
              <a:t> </a:t>
            </a:r>
            <a:r>
              <a:rPr lang="en-US" dirty="0" err="1"/>
              <a:t>ilişkiyi</a:t>
            </a:r>
            <a:r>
              <a:rPr lang="en-US" dirty="0"/>
              <a:t> </a:t>
            </a:r>
            <a:r>
              <a:rPr lang="en-US" dirty="0" err="1"/>
              <a:t>zaten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kurdu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D87F54B-741D-6B8A-1814-A84FA701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17" y="1428749"/>
            <a:ext cx="6445244" cy="42187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37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E5ED1-EBE6-9608-2B02-A939D7A4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9921-BE4A-B969-8CDA-F10D1A3D4EF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Ders_2_Diğer </a:t>
            </a:r>
            <a:r>
              <a:rPr lang="en-US" sz="2000" dirty="0" err="1"/>
              <a:t>Kaynaklara</a:t>
            </a:r>
            <a:r>
              <a:rPr lang="en-US" sz="2000" dirty="0"/>
              <a:t> </a:t>
            </a:r>
            <a:r>
              <a:rPr lang="en-US" sz="2000" dirty="0" err="1"/>
              <a:t>Bağlanma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98C00D-3349-F36C-5E09-94B0A8D69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</a:t>
            </a:r>
            <a:r>
              <a:rPr lang="en-US" dirty="0" err="1"/>
              <a:t>Server’a</a:t>
            </a:r>
            <a:r>
              <a:rPr lang="en-US" dirty="0"/>
              <a:t> </a:t>
            </a:r>
            <a:r>
              <a:rPr lang="en-US" dirty="0" err="1"/>
              <a:t>Bağlanma</a:t>
            </a:r>
            <a:endParaRPr lang="en-US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730B66-6D35-7BF0-37D3-17B332E4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18" y="985864"/>
            <a:ext cx="5970594" cy="4734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9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08F5-EEB5-A376-B784-C0DA0580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DC88-670D-C5FF-24B1-D82D33305CC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Ders_2_Diğer </a:t>
            </a:r>
            <a:r>
              <a:rPr lang="en-US" sz="2000" dirty="0" err="1"/>
              <a:t>Kaynaklara</a:t>
            </a:r>
            <a:r>
              <a:rPr lang="en-US" sz="2000" dirty="0"/>
              <a:t> </a:t>
            </a:r>
            <a:r>
              <a:rPr lang="en-US" sz="2000" dirty="0" err="1"/>
              <a:t>Bağlanma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ECF19-A14C-A053-2BAC-A06D9DC11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WEB’E BAĞLANMA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https://tr.wikipedia.org/wiki/D%C3%BCnya_n%C3%BCfusu</a:t>
            </a:r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8CA7A2-604B-5186-FE08-7364D842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85" y="1378712"/>
            <a:ext cx="6249127" cy="38557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38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31191-271C-321F-A9EB-4CA634A2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7DC05-EA67-2BF9-3584-113C26DEAB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Ders_3_Düzenleme_Extract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87619A-299E-67DD-C93E-2108F21FE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Siparişler</a:t>
            </a:r>
            <a:r>
              <a:rPr lang="en-US" dirty="0"/>
              <a:t> </a:t>
            </a:r>
            <a:r>
              <a:rPr lang="en-US" dirty="0" err="1"/>
              <a:t>dosyasında</a:t>
            </a:r>
            <a:r>
              <a:rPr lang="en-US" dirty="0"/>
              <a:t>,”</a:t>
            </a:r>
            <a:r>
              <a:rPr lang="en-US" dirty="0" err="1"/>
              <a:t>Sipariş</a:t>
            </a:r>
            <a:r>
              <a:rPr lang="en-US" dirty="0"/>
              <a:t> No” </a:t>
            </a:r>
            <a:r>
              <a:rPr lang="en-US" dirty="0" err="1"/>
              <a:t>kolonunda</a:t>
            </a:r>
            <a:r>
              <a:rPr lang="en-US" dirty="0"/>
              <a:t>, “-” </a:t>
            </a:r>
            <a:r>
              <a:rPr lang="en-US" dirty="0" err="1"/>
              <a:t>işaretinden</a:t>
            </a:r>
            <a:r>
              <a:rPr lang="en-US" dirty="0"/>
              <a:t>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değerlari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kolona</a:t>
            </a:r>
            <a:r>
              <a:rPr lang="en-US" dirty="0"/>
              <a:t> </a:t>
            </a:r>
            <a:r>
              <a:rPr lang="en-US" dirty="0" err="1"/>
              <a:t>koyun</a:t>
            </a:r>
            <a:r>
              <a:rPr lang="en-US" dirty="0"/>
              <a:t>.(</a:t>
            </a:r>
            <a:r>
              <a:rPr lang="en-US" dirty="0" err="1"/>
              <a:t>Ayırın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COLUMN &gt; EXTRACT &gt; TEXT BEFORE DELIMETER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E0D5863-4965-E2CA-CA31-1B252D8B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68" y="285547"/>
            <a:ext cx="4039164" cy="2896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0E2907A-F2FB-1BE2-AA15-F698B606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542866"/>
            <a:ext cx="5638800" cy="2857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38B9643-2A5C-7CF3-B619-DBFCADDD5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27" y="3781042"/>
            <a:ext cx="4410691" cy="2381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28086B03-0D03-F15B-63E0-9B077EAC35AB}"/>
              </a:ext>
            </a:extLst>
          </p:cNvPr>
          <p:cNvSpPr/>
          <p:nvPr/>
        </p:nvSpPr>
        <p:spPr>
          <a:xfrm>
            <a:off x="6334125" y="285547"/>
            <a:ext cx="981075" cy="3335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4C5D9DAF-3677-AC5D-98D6-70E5509D6C37}"/>
              </a:ext>
            </a:extLst>
          </p:cNvPr>
          <p:cNvSpPr/>
          <p:nvPr/>
        </p:nvSpPr>
        <p:spPr>
          <a:xfrm>
            <a:off x="8134350" y="828674"/>
            <a:ext cx="981075" cy="3050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5972FC64-5F96-E281-9405-03F0215D3460}"/>
              </a:ext>
            </a:extLst>
          </p:cNvPr>
          <p:cNvSpPr/>
          <p:nvPr/>
        </p:nvSpPr>
        <p:spPr>
          <a:xfrm>
            <a:off x="8286750" y="2171699"/>
            <a:ext cx="1847850" cy="3050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035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9BB1-4217-2146-44FE-F94547F4D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85C6C7-CE6C-6D94-27AF-FB85EF9BF2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_3_Düzenleme_Replace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C335FE-4423-047C-AA28-EB3E08DD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Ürünler</a:t>
            </a:r>
            <a:r>
              <a:rPr lang="en-US" dirty="0"/>
              <a:t> “ </a:t>
            </a:r>
            <a:r>
              <a:rPr lang="en-US" dirty="0" err="1"/>
              <a:t>dosyasında</a:t>
            </a:r>
            <a:r>
              <a:rPr lang="en-US" dirty="0"/>
              <a:t> “</a:t>
            </a:r>
            <a:r>
              <a:rPr lang="en-US" dirty="0" err="1"/>
              <a:t>Iphone</a:t>
            </a:r>
            <a:r>
              <a:rPr lang="en-US" dirty="0"/>
              <a:t> 11” </a:t>
            </a:r>
            <a:r>
              <a:rPr lang="en-US" dirty="0" err="1"/>
              <a:t>ürününü</a:t>
            </a:r>
            <a:r>
              <a:rPr lang="en-US" dirty="0"/>
              <a:t> “</a:t>
            </a:r>
            <a:r>
              <a:rPr lang="en-US" dirty="0" err="1"/>
              <a:t>Arçelik</a:t>
            </a:r>
            <a:r>
              <a:rPr lang="en-US" dirty="0"/>
              <a:t> </a:t>
            </a:r>
            <a:r>
              <a:rPr lang="en-US" dirty="0" err="1"/>
              <a:t>Kurutma</a:t>
            </a:r>
            <a:r>
              <a:rPr lang="en-US" dirty="0"/>
              <a:t> </a:t>
            </a:r>
            <a:r>
              <a:rPr lang="en-US" dirty="0" err="1"/>
              <a:t>Makinesi</a:t>
            </a:r>
            <a:r>
              <a:rPr lang="en-US" dirty="0"/>
              <a:t> “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değiştirin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REPLACE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07712D-068A-A676-2531-F4E13350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71" y="1606112"/>
            <a:ext cx="6547580" cy="3419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A22F2764-4969-2810-086D-738763E9757E}"/>
              </a:ext>
            </a:extLst>
          </p:cNvPr>
          <p:cNvSpPr/>
          <p:nvPr/>
        </p:nvSpPr>
        <p:spPr>
          <a:xfrm>
            <a:off x="7109073" y="3419475"/>
            <a:ext cx="1949202" cy="9048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67C43601-D0CE-84DF-9546-4B7F5170064D}"/>
              </a:ext>
            </a:extLst>
          </p:cNvPr>
          <p:cNvSpPr/>
          <p:nvPr/>
        </p:nvSpPr>
        <p:spPr>
          <a:xfrm>
            <a:off x="5432674" y="1606112"/>
            <a:ext cx="587125" cy="2726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3F38F9F4-0BA2-148A-86D9-5B9E317B9FAB}"/>
              </a:ext>
            </a:extLst>
          </p:cNvPr>
          <p:cNvSpPr/>
          <p:nvPr/>
        </p:nvSpPr>
        <p:spPr>
          <a:xfrm>
            <a:off x="6848847" y="1742418"/>
            <a:ext cx="704477" cy="2726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9697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DD6B-9B0F-E6AF-0911-C614546C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5C400-8D42-96B2-0273-22FDD01D10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_3_VIEW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005FC-A216-954B-116F-4D7B3152A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&gt; COLUMN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SAĞ TIK YAPARSAK BAZI KISAYOLLARADA ERİŞEBİLİYYORUZ.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istatistikler</a:t>
            </a:r>
            <a:r>
              <a:rPr lang="en-US" dirty="0"/>
              <a:t> ilk 1.000 </a:t>
            </a:r>
            <a:r>
              <a:rPr lang="en-US" dirty="0" err="1"/>
              <a:t>satırı</a:t>
            </a:r>
            <a:r>
              <a:rPr lang="en-US" dirty="0"/>
              <a:t> </a:t>
            </a:r>
            <a:r>
              <a:rPr lang="en-US" dirty="0" err="1"/>
              <a:t>inceler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11933C0-D452-B71A-550E-4847B3EC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2" y="710789"/>
            <a:ext cx="6962775" cy="2293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60B603A6-4246-A22B-903D-A159D960F1A3}"/>
              </a:ext>
            </a:extLst>
          </p:cNvPr>
          <p:cNvSpPr/>
          <p:nvPr/>
        </p:nvSpPr>
        <p:spPr>
          <a:xfrm>
            <a:off x="6280399" y="730469"/>
            <a:ext cx="587125" cy="2726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1853E812-45DF-9765-9A5F-7C758A54B0F2}"/>
              </a:ext>
            </a:extLst>
          </p:cNvPr>
          <p:cNvSpPr/>
          <p:nvPr/>
        </p:nvSpPr>
        <p:spPr>
          <a:xfrm>
            <a:off x="5023101" y="1388350"/>
            <a:ext cx="1044323" cy="240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3C2DA6-25B9-FC62-78A9-73C10A258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6849"/>
            <a:ext cx="4182059" cy="3238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3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AC5E-3797-91CD-E2B1-23EA898B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F13EC-8BA7-7FFC-DC95-9594A404126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/>
              <a:t>Ayarlar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902DDE-778F-EC2D-738B-58FF437B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&gt; Options &amp; Settings &gt; Options &gt; Current &gt; Data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84C2A6F-0DF6-DBAC-322F-3B1B97DFDCF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9922CD7-F330-B8C8-8F38-18806D52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397" y="731323"/>
            <a:ext cx="6331782" cy="4996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434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4CD6-F6E1-AAF2-CC5D-2018A5F1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A49EA0-0D97-C90C-D48D-C4D3C26B11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_3_VIEW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C6019-BBEB-6C70-D3F9-18E1C874D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Data’nın</a:t>
            </a:r>
            <a:r>
              <a:rPr lang="en-US" dirty="0"/>
              <a:t> </a:t>
            </a:r>
            <a:r>
              <a:rPr lang="en-US" dirty="0" err="1"/>
              <a:t>tümüne</a:t>
            </a:r>
            <a:r>
              <a:rPr lang="en-US" dirty="0"/>
              <a:t> </a:t>
            </a:r>
            <a:r>
              <a:rPr lang="en-US" dirty="0" err="1"/>
              <a:t>bakabilmek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 </a:t>
            </a:r>
            <a:r>
              <a:rPr lang="en-US" dirty="0" err="1"/>
              <a:t>alttaki</a:t>
            </a:r>
            <a:r>
              <a:rPr lang="en-US" dirty="0"/>
              <a:t> “Column Profiling Based On the Entire Data Set”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ayarlamalıyız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Diyelimki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var. “Keep Errors” a </a:t>
            </a:r>
            <a:r>
              <a:rPr lang="en-US" dirty="0" err="1"/>
              <a:t>basarak</a:t>
            </a:r>
            <a:r>
              <a:rPr lang="en-US" dirty="0"/>
              <a:t> hangi </a:t>
            </a:r>
            <a:r>
              <a:rPr lang="en-US" dirty="0" err="1"/>
              <a:t>kolonlarda</a:t>
            </a:r>
            <a:r>
              <a:rPr lang="en-US" dirty="0"/>
              <a:t> ne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görebiliriz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1FC598-FFB5-8552-9F20-4F82AD27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7" y="1041181"/>
            <a:ext cx="4267796" cy="1609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4E883C8C-5BD1-C430-B5D2-55EBA72567AC}"/>
              </a:ext>
            </a:extLst>
          </p:cNvPr>
          <p:cNvSpPr/>
          <p:nvPr/>
        </p:nvSpPr>
        <p:spPr>
          <a:xfrm>
            <a:off x="7280526" y="2394612"/>
            <a:ext cx="3378247" cy="256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882B00D-D516-8893-8B23-B1A3D2F6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06" y="2976341"/>
            <a:ext cx="3848637" cy="3172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77B74765-D454-F957-2652-FFC7E69746E2}"/>
              </a:ext>
            </a:extLst>
          </p:cNvPr>
          <p:cNvSpPr/>
          <p:nvPr/>
        </p:nvSpPr>
        <p:spPr>
          <a:xfrm>
            <a:off x="7362824" y="4206870"/>
            <a:ext cx="2953019" cy="256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96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D882-BB00-E706-C17B-0127752A3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CC7D0-B97F-817C-CC66-BF2AC8A2D6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_3_VIEW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1863-52CF-0E66-3919-F1FB2A16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</a:t>
            </a:r>
            <a:r>
              <a:rPr lang="en-US" dirty="0" err="1"/>
              <a:t>Distrubtion</a:t>
            </a:r>
            <a:r>
              <a:rPr lang="en-US" dirty="0"/>
              <a:t> &gt;&gt;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DISTINCT : TEKİL DEĞER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: SADECE BİR KEZ TEKRAR EDEN DEĞERLER.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23B9DE-EC59-65DC-6B8A-CEFB0EDD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50" y="557003"/>
            <a:ext cx="6925642" cy="3000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3A5D751D-565B-1974-07C2-7F6D8ABFF70B}"/>
              </a:ext>
            </a:extLst>
          </p:cNvPr>
          <p:cNvSpPr/>
          <p:nvPr/>
        </p:nvSpPr>
        <p:spPr>
          <a:xfrm>
            <a:off x="6238875" y="644520"/>
            <a:ext cx="1504950" cy="2889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4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F1DB4-566A-375F-46DF-5699A8E77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B2-3699-171C-86AC-00DBCA669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_3_VIEW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398E42-E70D-1A73-E9A3-77DDFF671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Profile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Sütunla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istatistikleri</a:t>
            </a:r>
            <a:r>
              <a:rPr lang="en-US" dirty="0"/>
              <a:t> bize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2F48AC5-039F-04A9-C80A-3A384416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49" y="1192197"/>
            <a:ext cx="6390341" cy="4676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6B22AF32-A8F1-4702-698E-C9D9B44D26E7}"/>
              </a:ext>
            </a:extLst>
          </p:cNvPr>
          <p:cNvSpPr/>
          <p:nvPr/>
        </p:nvSpPr>
        <p:spPr>
          <a:xfrm>
            <a:off x="5810250" y="1192196"/>
            <a:ext cx="714376" cy="3032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535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94DCB-E14A-570D-C31A-2C2E2A59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2B24D-3040-5354-30DD-C331CBA237E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_4_TEXT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1D17A4-279A-BD18-BCCC-C06560FBC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: SOLDAKİ VE SAĞDAKİ BOŞLUKLARI SİLMEK İÇİN KULLANILIR.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 : PRINT EDİ,LEMEYEN KARAKTERLERİ SİLMEK İÇİN KULLANILIR.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0E6FBA-62C7-8481-0DB0-003FD903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4" y="152400"/>
            <a:ext cx="11584017" cy="1362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19D96F4F-0C54-F9CC-874A-DC9150CEEF16}"/>
              </a:ext>
            </a:extLst>
          </p:cNvPr>
          <p:cNvSpPr/>
          <p:nvPr/>
        </p:nvSpPr>
        <p:spPr>
          <a:xfrm>
            <a:off x="6786561" y="374720"/>
            <a:ext cx="2366963" cy="11399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2F44DA8-4AFA-1740-33EC-318097522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1" y="1642867"/>
            <a:ext cx="2400635" cy="2791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9DEF497F-CC03-3E03-6ABA-FA8FA7C1E779}"/>
              </a:ext>
            </a:extLst>
          </p:cNvPr>
          <p:cNvSpPr/>
          <p:nvPr/>
        </p:nvSpPr>
        <p:spPr>
          <a:xfrm>
            <a:off x="7334250" y="3279654"/>
            <a:ext cx="1819274" cy="6160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3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7685-F868-6D63-D096-391CE9BB4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6B4FF-D507-7253-8E58-70EB458F8E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_4_TEXT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BEC25-7E3E-DB6F-F50C-4CF8151C8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“SATIŞ KANALI” </a:t>
            </a:r>
            <a:r>
              <a:rPr lang="en-US" dirty="0" err="1"/>
              <a:t>Kolonuna</a:t>
            </a:r>
            <a:r>
              <a:rPr lang="en-US" dirty="0"/>
              <a:t> </a:t>
            </a:r>
            <a:r>
              <a:rPr lang="en-US" dirty="0" err="1"/>
              <a:t>UPPERCASE,Capitalize</a:t>
            </a:r>
            <a:r>
              <a:rPr lang="en-US" dirty="0"/>
              <a:t> Each Word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uygulayın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FORMAT &gt;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89387D7-6228-2F66-14B7-5AF538AE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54" y="1733361"/>
            <a:ext cx="5677692" cy="2705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43A8DD6E-F0AE-8147-D8A3-3ED0A1EFF29B}"/>
              </a:ext>
            </a:extLst>
          </p:cNvPr>
          <p:cNvSpPr/>
          <p:nvPr/>
        </p:nvSpPr>
        <p:spPr>
          <a:xfrm>
            <a:off x="5691186" y="1733361"/>
            <a:ext cx="2366963" cy="26386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855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A946-7385-A179-27DC-90F9560B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303BF-3164-7C0F-F2F0-0348F53C71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_4_TEXT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F419CB-5699-F598-1518-D0F1A8A48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“SATIŞ KANALI”,”PB”,”DEPO KODU” </a:t>
            </a:r>
            <a:r>
              <a:rPr lang="en-US" dirty="0" err="1"/>
              <a:t>Kolonlarını</a:t>
            </a:r>
            <a:r>
              <a:rPr lang="en-US" dirty="0"/>
              <a:t> </a:t>
            </a:r>
            <a:r>
              <a:rPr lang="en-US" dirty="0" err="1"/>
              <a:t>birleştirin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67EA89-6284-9E09-8F8D-93BEBB0F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457200"/>
            <a:ext cx="5196302" cy="33921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0F375F96-D293-4BDC-33D5-032DAA27174C}"/>
              </a:ext>
            </a:extLst>
          </p:cNvPr>
          <p:cNvSpPr/>
          <p:nvPr/>
        </p:nvSpPr>
        <p:spPr>
          <a:xfrm>
            <a:off x="9029700" y="457200"/>
            <a:ext cx="1152525" cy="323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F1E9680-13F5-F4CE-A1F6-A95177056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00" y="4103687"/>
            <a:ext cx="5067501" cy="2297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13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D71C1-19C6-589E-2A96-512662A7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7968A-3BBB-2032-56F5-C8E8E088A40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_4_TEXT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787262-AA27-DF31-9CA1-E947316B0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“Müşteriler.csv” </a:t>
            </a:r>
            <a:r>
              <a:rPr lang="en-US" dirty="0" err="1"/>
              <a:t>dosyasını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” </a:t>
            </a:r>
            <a:r>
              <a:rPr lang="en-US" dirty="0" err="1"/>
              <a:t>kolonunu</a:t>
            </a:r>
            <a:r>
              <a:rPr lang="en-US" dirty="0"/>
              <a:t> </a:t>
            </a:r>
            <a:r>
              <a:rPr lang="en-US" dirty="0" err="1"/>
              <a:t>çoğaltalım</a:t>
            </a:r>
            <a:r>
              <a:rPr lang="en-US" dirty="0"/>
              <a:t>. ( Add Column &gt;&gt; </a:t>
            </a:r>
            <a:r>
              <a:rPr lang="en-US" dirty="0" err="1"/>
              <a:t>Dublicate</a:t>
            </a:r>
            <a:r>
              <a:rPr lang="en-US" dirty="0"/>
              <a:t> Column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Ünvandan</a:t>
            </a:r>
            <a:r>
              <a:rPr lang="en-US" dirty="0"/>
              <a:t>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</a:t>
            </a:r>
            <a:r>
              <a:rPr lang="en-US" dirty="0" err="1"/>
              <a:t>ayıralım</a:t>
            </a:r>
            <a:endParaRPr lang="en-US" dirty="0"/>
          </a:p>
          <a:p>
            <a:r>
              <a:rPr lang="en-US" dirty="0"/>
              <a:t>(Transform &gt; Extract  &gt; Text Before </a:t>
            </a:r>
            <a:r>
              <a:rPr lang="en-US" dirty="0" err="1"/>
              <a:t>Delimeter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7CC5F67-BC15-BDB1-94F7-FF376E0A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72" y="457200"/>
            <a:ext cx="1648055" cy="1190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1A196F03-A29B-5E3A-19A2-4866F72ECD51}"/>
              </a:ext>
            </a:extLst>
          </p:cNvPr>
          <p:cNvSpPr/>
          <p:nvPr/>
        </p:nvSpPr>
        <p:spPr>
          <a:xfrm>
            <a:off x="5434127" y="457200"/>
            <a:ext cx="1366723" cy="11907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EEB54B3-1990-D9AF-6FC1-11EDCEFF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310" y="457200"/>
            <a:ext cx="2362530" cy="2343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DA1E4781-E59C-6CD5-2CCF-349F7D583CD1}"/>
              </a:ext>
            </a:extLst>
          </p:cNvPr>
          <p:cNvSpPr/>
          <p:nvPr/>
        </p:nvSpPr>
        <p:spPr>
          <a:xfrm>
            <a:off x="7898776" y="1895475"/>
            <a:ext cx="1976323" cy="323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90798078-BB15-62DF-BF27-4FB4EA289DC7}"/>
              </a:ext>
            </a:extLst>
          </p:cNvPr>
          <p:cNvSpPr/>
          <p:nvPr/>
        </p:nvSpPr>
        <p:spPr>
          <a:xfrm>
            <a:off x="7882051" y="600075"/>
            <a:ext cx="766649" cy="323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756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C89-C7F8-385C-8091-9ED0F519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B92DF7-BB1B-43B9-9D96-88A99678F5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_5_NUMBER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4F4717-DFAD-8C05-6510-6780EB31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“STATISTICS” </a:t>
            </a:r>
            <a:r>
              <a:rPr lang="en-US" dirty="0" err="1"/>
              <a:t>özelliğinden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döner. O </a:t>
            </a:r>
            <a:r>
              <a:rPr lang="en-US" dirty="0" err="1"/>
              <a:t>yüzden</a:t>
            </a:r>
            <a:r>
              <a:rPr lang="en-US" dirty="0"/>
              <a:t> ADD COLUMN </a:t>
            </a:r>
            <a:r>
              <a:rPr lang="en-US" dirty="0" err="1"/>
              <a:t>kolunda</a:t>
            </a:r>
            <a:r>
              <a:rPr lang="en-US" dirty="0"/>
              <a:t> </a:t>
            </a:r>
            <a:r>
              <a:rPr lang="en-US" dirty="0" err="1"/>
              <a:t>çıkmaz</a:t>
            </a:r>
            <a:r>
              <a:rPr lang="en-US" dirty="0"/>
              <a:t>. </a:t>
            </a:r>
            <a:r>
              <a:rPr lang="en-US" dirty="0" err="1"/>
              <a:t>Ancak</a:t>
            </a:r>
            <a:r>
              <a:rPr lang="en-US" dirty="0"/>
              <a:t> TRANSFORM </a:t>
            </a:r>
            <a:r>
              <a:rPr lang="en-US" dirty="0" err="1"/>
              <a:t>kolonunda</a:t>
            </a:r>
            <a:r>
              <a:rPr lang="en-US" dirty="0"/>
              <a:t> </a:t>
            </a:r>
            <a:r>
              <a:rPr lang="en-US" dirty="0" err="1"/>
              <a:t>çıkar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</a:t>
            </a:r>
            <a:r>
              <a:rPr lang="en-US" dirty="0"/>
              <a:t>“ </a:t>
            </a:r>
            <a:r>
              <a:rPr lang="en-US" dirty="0" err="1"/>
              <a:t>Tablosundaki</a:t>
            </a:r>
            <a:r>
              <a:rPr lang="en-US" dirty="0"/>
              <a:t> “</a:t>
            </a:r>
            <a:r>
              <a:rPr lang="en-US" dirty="0" err="1"/>
              <a:t>Adet</a:t>
            </a:r>
            <a:r>
              <a:rPr lang="en-US" dirty="0"/>
              <a:t> ” </a:t>
            </a:r>
            <a:r>
              <a:rPr lang="en-US" dirty="0" err="1"/>
              <a:t>Sütununa</a:t>
            </a:r>
            <a:r>
              <a:rPr lang="en-US" dirty="0"/>
              <a:t> STATISTICS </a:t>
            </a:r>
            <a:r>
              <a:rPr lang="en-US" dirty="0" err="1"/>
              <a:t>fonk.kullanın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“TRANSFORM” &gt; “STATISTICS”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2D61AF-0E6F-6C6C-72CE-647B94C5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180879"/>
            <a:ext cx="11584017" cy="1371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A45D6ECD-75B6-025A-D2B8-D60E868CD669}"/>
              </a:ext>
            </a:extLst>
          </p:cNvPr>
          <p:cNvSpPr/>
          <p:nvPr/>
        </p:nvSpPr>
        <p:spPr>
          <a:xfrm>
            <a:off x="9060826" y="457200"/>
            <a:ext cx="2827182" cy="10954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92345C2-17C6-E9E9-30F0-258A7BABA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47" y="2076981"/>
            <a:ext cx="4620270" cy="3772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55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18E9-F057-FF27-080D-1AB1A2BBD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22AC1A-3A4A-C57C-641E-F567A61B36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_5_NUMBER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06B598-81EB-C4FC-A352-43D23493A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“ADET” </a:t>
            </a:r>
            <a:r>
              <a:rPr lang="en-US" dirty="0" err="1"/>
              <a:t>Kolonuna</a:t>
            </a:r>
            <a:r>
              <a:rPr lang="en-US" dirty="0"/>
              <a:t> 1000 </a:t>
            </a:r>
            <a:r>
              <a:rPr lang="en-US" dirty="0" err="1"/>
              <a:t>ekleyin</a:t>
            </a:r>
            <a:r>
              <a:rPr lang="en-US" dirty="0"/>
              <a:t>.</a:t>
            </a:r>
          </a:p>
          <a:p>
            <a:r>
              <a:rPr lang="en-US" dirty="0"/>
              <a:t>(ADD COLUMN &gt; STANDART &gt; ADD 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B1048D-0F02-54EC-2C46-6480713A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967371"/>
            <a:ext cx="6434631" cy="2719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26DDAA9A-8773-4B39-4E14-694C56D57177}"/>
              </a:ext>
            </a:extLst>
          </p:cNvPr>
          <p:cNvSpPr/>
          <p:nvPr/>
        </p:nvSpPr>
        <p:spPr>
          <a:xfrm>
            <a:off x="5067300" y="1967371"/>
            <a:ext cx="1626224" cy="11763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277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8158C-82BB-972A-DF6C-10BABD095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87382-1995-F508-5CCE-EA6423449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_6_DATE &amp; TIME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763CC7-5360-667B-9485-824A001F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TABLE YARATACAĞIZ.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VIEW &gt; TABLE TOOLS &gt; NEW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CALENDERAUTO : Veri </a:t>
            </a:r>
            <a:r>
              <a:rPr lang="en-US" dirty="0" err="1"/>
              <a:t>modleinizdek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tarihlere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tarihleri</a:t>
            </a:r>
            <a:r>
              <a:rPr lang="en-US" dirty="0"/>
              <a:t> bize </a:t>
            </a:r>
            <a:r>
              <a:rPr lang="en-US" dirty="0" err="1"/>
              <a:t>baştan</a:t>
            </a:r>
            <a:r>
              <a:rPr lang="en-US" dirty="0"/>
              <a:t> </a:t>
            </a:r>
            <a:r>
              <a:rPr lang="en-US" dirty="0" err="1"/>
              <a:t>sona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CALENDER : </a:t>
            </a:r>
            <a:r>
              <a:rPr lang="en-US" dirty="0" err="1"/>
              <a:t>İstediğimiz</a:t>
            </a:r>
            <a:r>
              <a:rPr lang="en-US" dirty="0"/>
              <a:t> </a:t>
            </a:r>
            <a:r>
              <a:rPr lang="en-US" dirty="0" err="1"/>
              <a:t>tarihleri</a:t>
            </a:r>
            <a:r>
              <a:rPr lang="en-US" dirty="0"/>
              <a:t> </a:t>
            </a:r>
            <a:r>
              <a:rPr lang="en-US" dirty="0" err="1"/>
              <a:t>belirtebiliriz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Şimde</a:t>
            </a:r>
            <a:r>
              <a:rPr lang="en-US" dirty="0"/>
              <a:t> </a:t>
            </a:r>
            <a:r>
              <a:rPr lang="en-US" dirty="0" err="1"/>
              <a:t>deYeni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kolon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yaratacvağız</a:t>
            </a:r>
            <a:r>
              <a:rPr lang="en-US" dirty="0"/>
              <a:t>. O </a:t>
            </a:r>
            <a:r>
              <a:rPr lang="en-US" dirty="0" err="1"/>
              <a:t>yüzden</a:t>
            </a:r>
            <a:r>
              <a:rPr lang="en-US" dirty="0"/>
              <a:t> “New Column” </a:t>
            </a:r>
            <a:r>
              <a:rPr lang="en-US" dirty="0" err="1"/>
              <a:t>Diyoruz</a:t>
            </a:r>
            <a:r>
              <a:rPr lang="en-US" dirty="0"/>
              <a:t>.</a:t>
            </a:r>
          </a:p>
          <a:p>
            <a:r>
              <a:rPr lang="en-US" dirty="0"/>
              <a:t>(TABLE TOOLS &gt; NEW COLUMN 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D64C469-41E4-C220-B0A5-A631D59D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38" y="1438275"/>
            <a:ext cx="5572278" cy="79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26AE539-3A4C-19C3-7692-0BC0BFBD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811" y="847672"/>
            <a:ext cx="4667901" cy="37152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72670B8-909B-4FF9-C987-500BFFC5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637" y="2468313"/>
            <a:ext cx="2800741" cy="628738"/>
          </a:xfrm>
          <a:prstGeom prst="rect">
            <a:avLst/>
          </a:prstGeom>
        </p:spPr>
      </p:pic>
      <p:sp>
        <p:nvSpPr>
          <p:cNvPr id="17" name="Dikdörtgen: Köşeleri Yuvarlatılmış 16">
            <a:extLst>
              <a:ext uri="{FF2B5EF4-FFF2-40B4-BE49-F238E27FC236}">
                <a16:creationId xmlns:a16="http://schemas.microsoft.com/office/drawing/2014/main" id="{010CB5D2-0451-316B-EBC2-E5262E3CE577}"/>
              </a:ext>
            </a:extLst>
          </p:cNvPr>
          <p:cNvSpPr/>
          <p:nvPr/>
        </p:nvSpPr>
        <p:spPr>
          <a:xfrm>
            <a:off x="5793753" y="2504477"/>
            <a:ext cx="1626224" cy="3339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k: Sağ 17">
            <a:extLst>
              <a:ext uri="{FF2B5EF4-FFF2-40B4-BE49-F238E27FC236}">
                <a16:creationId xmlns:a16="http://schemas.microsoft.com/office/drawing/2014/main" id="{7F7BC351-77EB-55FA-B457-6469F50E55B4}"/>
              </a:ext>
            </a:extLst>
          </p:cNvPr>
          <p:cNvSpPr/>
          <p:nvPr/>
        </p:nvSpPr>
        <p:spPr>
          <a:xfrm rot="691457">
            <a:off x="6480360" y="2872268"/>
            <a:ext cx="2232514" cy="160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26D69942-8396-14DF-5AF1-01F87D39C71D}"/>
              </a:ext>
            </a:extLst>
          </p:cNvPr>
          <p:cNvSpPr txBox="1"/>
          <p:nvPr/>
        </p:nvSpPr>
        <p:spPr>
          <a:xfrm>
            <a:off x="8817596" y="2533050"/>
            <a:ext cx="273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DAX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hazırlanmış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“</a:t>
            </a:r>
            <a:r>
              <a:rPr lang="en-US" dirty="0" err="1"/>
              <a:t>Hesaplanmış</a:t>
            </a:r>
            <a:r>
              <a:rPr lang="en-US" dirty="0"/>
              <a:t> Tablo” </a:t>
            </a:r>
            <a:r>
              <a:rPr lang="en-US" dirty="0" err="1"/>
              <a:t>demek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C0C59D29-7E72-2D82-468C-AB2C7A94E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652" y="3832132"/>
            <a:ext cx="3410426" cy="1152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A0ACD948-6A09-1F5E-E7BA-9A3AE1869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652" y="5143556"/>
            <a:ext cx="3411951" cy="1152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32EBD055-B8A6-FAEB-1898-B70BE1A6D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705" y="3840057"/>
            <a:ext cx="3535292" cy="11447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16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3ECA-56AA-7BCA-E5E2-4DEA0B1D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1E005-6BE3-7C2C-A953-5C1CFF40F5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/>
              <a:t>Ayarlar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83EA2-055D-C45C-A053-E9649D2EE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&gt; Options &amp; Settings &gt; Options &gt; Current &gt;Regional Settings ( </a:t>
            </a:r>
            <a:r>
              <a:rPr lang="en-US" dirty="0" err="1"/>
              <a:t>Nomralde</a:t>
            </a:r>
            <a:r>
              <a:rPr lang="en-US" dirty="0"/>
              <a:t> English (United States ) </a:t>
            </a:r>
            <a:r>
              <a:rPr lang="en-US" dirty="0" err="1"/>
              <a:t>seçili</a:t>
            </a:r>
            <a:r>
              <a:rPr lang="en-US" dirty="0"/>
              <a:t> </a:t>
            </a:r>
            <a:r>
              <a:rPr lang="en-US" dirty="0" err="1"/>
              <a:t>olmalı</a:t>
            </a:r>
            <a:r>
              <a:rPr lang="en-US" dirty="0"/>
              <a:t> ama </a:t>
            </a:r>
            <a:r>
              <a:rPr lang="en-US" dirty="0" err="1"/>
              <a:t>bizde</a:t>
            </a:r>
            <a:r>
              <a:rPr lang="en-US" dirty="0"/>
              <a:t> Türkiye </a:t>
            </a:r>
            <a:r>
              <a:rPr lang="en-US" dirty="0" err="1"/>
              <a:t>kalabilir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0D434C-4972-C073-7597-E714AA38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4" y="804329"/>
            <a:ext cx="6801287" cy="4996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04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F380F-C40C-87D7-DE73-C6BFCAEF9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B059-205C-1A73-4ECF-78E0AB67BB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_6_DATE &amp; TIME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608D3-341D-4FFC-36D0-395BD11CA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COLUMN &gt; 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: </a:t>
            </a:r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yıl</a:t>
            </a:r>
            <a:r>
              <a:rPr lang="en-US" dirty="0"/>
              <a:t>- </a:t>
            </a:r>
            <a:r>
              <a:rPr lang="en-US" dirty="0" err="1"/>
              <a:t>Satırdaki</a:t>
            </a:r>
            <a:r>
              <a:rPr lang="en-US" dirty="0"/>
              <a:t> </a:t>
            </a:r>
            <a:r>
              <a:rPr lang="en-US" dirty="0" err="1"/>
              <a:t>Yıl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ONLY : Hem </a:t>
            </a:r>
            <a:r>
              <a:rPr lang="en-US" dirty="0" err="1"/>
              <a:t>Tarih</a:t>
            </a:r>
            <a:r>
              <a:rPr lang="en-US" dirty="0"/>
              <a:t> hemde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,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Tarihi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“</a:t>
            </a:r>
            <a:r>
              <a:rPr lang="en-US" dirty="0" err="1"/>
              <a:t>Siparilşler</a:t>
            </a:r>
            <a:r>
              <a:rPr lang="tr-TR" dirty="0"/>
              <a:t>" tablosunu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Query'de</a:t>
            </a:r>
            <a:r>
              <a:rPr lang="tr-TR" dirty="0"/>
              <a:t> açalım.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DATE &gt; EARLIEST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COLUMN &gt; DATE &gt; DAY &gt; NAME OF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F97B45B-1D34-613A-A259-14542A7F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56" y="317406"/>
            <a:ext cx="7611537" cy="13432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7A850F29-44A8-0EA8-2771-751EFAE422C3}"/>
              </a:ext>
            </a:extLst>
          </p:cNvPr>
          <p:cNvSpPr/>
          <p:nvPr/>
        </p:nvSpPr>
        <p:spPr>
          <a:xfrm>
            <a:off x="8170769" y="457200"/>
            <a:ext cx="1626224" cy="11763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F3F8B24-95B0-CFEC-98A8-165EB7C0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99" y="1877456"/>
            <a:ext cx="2667372" cy="39915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231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094CE-5D61-7E2E-BC05-D90BA8FF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2F4FB-6265-0408-00F9-93AA3F7783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_6_DATE &amp; TIME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3AE8A0-8CA5-F159-30E4-20B843FA8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COLUMN &gt; DATE &gt; WEEK &gt; START OF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Buraya</a:t>
            </a:r>
            <a:r>
              <a:rPr lang="en-US" dirty="0"/>
              <a:t> </a:t>
            </a:r>
            <a:r>
              <a:rPr lang="en-US" dirty="0" err="1"/>
              <a:t>fonksiyonun</a:t>
            </a:r>
            <a:r>
              <a:rPr lang="en-US" dirty="0"/>
              <a:t> 2.paramateresini </a:t>
            </a:r>
            <a:r>
              <a:rPr lang="en-US" dirty="0" err="1"/>
              <a:t>girdik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1 dedik.1 = </a:t>
            </a:r>
            <a:r>
              <a:rPr lang="en-US" dirty="0" err="1"/>
              <a:t>Pazartesi</a:t>
            </a:r>
            <a:r>
              <a:rPr lang="en-US" dirty="0"/>
              <a:t> </a:t>
            </a:r>
            <a:r>
              <a:rPr lang="en-US" dirty="0" err="1"/>
              <a:t>demek</a:t>
            </a:r>
            <a:r>
              <a:rPr lang="en-US" dirty="0"/>
              <a:t>.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ülkelerde</a:t>
            </a:r>
            <a:r>
              <a:rPr lang="en-US" dirty="0"/>
              <a:t> </a:t>
            </a:r>
            <a:r>
              <a:rPr lang="en-US" dirty="0" err="1"/>
              <a:t>hafatnın</a:t>
            </a:r>
            <a:r>
              <a:rPr lang="en-US" dirty="0"/>
              <a:t> ilk </a:t>
            </a:r>
            <a:r>
              <a:rPr lang="en-US" dirty="0" err="1"/>
              <a:t>günü</a:t>
            </a:r>
            <a:r>
              <a:rPr lang="en-US" dirty="0"/>
              <a:t> </a:t>
            </a:r>
            <a:r>
              <a:rPr lang="en-US" dirty="0" err="1"/>
              <a:t>Pazardır.Ancak</a:t>
            </a:r>
            <a:r>
              <a:rPr lang="en-US" dirty="0"/>
              <a:t> biz </a:t>
            </a:r>
            <a:r>
              <a:rPr lang="en-US" dirty="0" err="1"/>
              <a:t>Pazartesi</a:t>
            </a:r>
            <a:r>
              <a:rPr lang="en-US" dirty="0"/>
              <a:t> </a:t>
            </a:r>
            <a:r>
              <a:rPr lang="en-US" dirty="0" err="1"/>
              <a:t>dedik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ABDF71-05C4-07ED-6582-24BC564D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44" y="652510"/>
            <a:ext cx="5854290" cy="37389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499F990E-0CCF-66B1-860B-427B42FBF2B2}"/>
              </a:ext>
            </a:extLst>
          </p:cNvPr>
          <p:cNvSpPr/>
          <p:nvPr/>
        </p:nvSpPr>
        <p:spPr>
          <a:xfrm>
            <a:off x="5410199" y="1906588"/>
            <a:ext cx="2466975" cy="528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7B7697F-ACDB-64F8-7373-D91D63993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089" y="2170930"/>
            <a:ext cx="3057952" cy="3953427"/>
          </a:xfrm>
          <a:prstGeom prst="rect">
            <a:avLst/>
          </a:prstGeom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04E1A358-D175-C777-A6E2-C1C3A73C42A7}"/>
              </a:ext>
            </a:extLst>
          </p:cNvPr>
          <p:cNvSpPr/>
          <p:nvPr/>
        </p:nvSpPr>
        <p:spPr>
          <a:xfrm>
            <a:off x="10744200" y="5221288"/>
            <a:ext cx="416034" cy="528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435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96BE-A339-523A-C25F-08190D44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0C220-BBB8-42E0-B66E-3FDA19403C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_6_DATE &amp; TIME TOOLS 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9BAA3-19B9-CC48-B339-F5CE5CC69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ayarı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için,kolona</a:t>
            </a:r>
            <a:r>
              <a:rPr lang="en-US" dirty="0"/>
              <a:t> sol </a:t>
            </a:r>
            <a:r>
              <a:rPr lang="en-US" dirty="0" err="1"/>
              <a:t>tık</a:t>
            </a:r>
            <a:r>
              <a:rPr lang="en-US" dirty="0"/>
              <a:t> </a:t>
            </a:r>
            <a:r>
              <a:rPr lang="en-US" dirty="0" err="1"/>
              <a:t>yapıp</a:t>
            </a:r>
            <a:r>
              <a:rPr lang="en-US" dirty="0"/>
              <a:t>,”USING LOCALE” </a:t>
            </a:r>
            <a:r>
              <a:rPr lang="en-US" dirty="0" err="1"/>
              <a:t>kısmına</a:t>
            </a:r>
            <a:r>
              <a:rPr lang="en-US" dirty="0"/>
              <a:t> </a:t>
            </a:r>
            <a:r>
              <a:rPr lang="en-US" dirty="0" err="1"/>
              <a:t>tıklayarak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ülkenin</a:t>
            </a:r>
            <a:r>
              <a:rPr lang="en-US" dirty="0"/>
              <a:t> </a:t>
            </a: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formatını</a:t>
            </a:r>
            <a:r>
              <a:rPr lang="en-US" dirty="0"/>
              <a:t> </a:t>
            </a:r>
            <a:r>
              <a:rPr lang="en-US" dirty="0" err="1"/>
              <a:t>seçebiliriz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1CE65D-B056-8EB3-E198-C20342CA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11" y="318819"/>
            <a:ext cx="2267266" cy="3839111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B56B3E4B-93C2-7F08-C5D0-03DF46C30D3D}"/>
              </a:ext>
            </a:extLst>
          </p:cNvPr>
          <p:cNvSpPr/>
          <p:nvPr/>
        </p:nvSpPr>
        <p:spPr>
          <a:xfrm>
            <a:off x="5052856" y="3698851"/>
            <a:ext cx="2466975" cy="528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415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A267E-0B53-CA9B-AF45-F2E98BAC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9E9FC6-6985-BEA4-8615-ECEE86E47F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Ders</a:t>
            </a:r>
            <a:r>
              <a:rPr lang="en-US" sz="2400" dirty="0"/>
              <a:t>_7_INDEX:</a:t>
            </a:r>
            <a:endParaRPr lang="tr-TR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FD81DD-8171-29A1-CC88-109B7D5C0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</a:t>
            </a:r>
            <a:r>
              <a:rPr lang="en-US" dirty="0" err="1"/>
              <a:t>veya</a:t>
            </a:r>
            <a:r>
              <a:rPr lang="en-US" dirty="0"/>
              <a:t> 1’den </a:t>
            </a:r>
            <a:r>
              <a:rPr lang="en-US" dirty="0" err="1"/>
              <a:t>başlayarak</a:t>
            </a:r>
            <a:r>
              <a:rPr lang="en-US" dirty="0"/>
              <a:t> </a:t>
            </a:r>
            <a:r>
              <a:rPr lang="en-US" dirty="0" err="1"/>
              <a:t>teker</a:t>
            </a:r>
            <a:r>
              <a:rPr lang="en-US" dirty="0"/>
              <a:t> </a:t>
            </a:r>
            <a:r>
              <a:rPr lang="en-US" dirty="0" err="1"/>
              <a:t>teker</a:t>
            </a:r>
            <a:r>
              <a:rPr lang="en-US" dirty="0"/>
              <a:t> </a:t>
            </a:r>
            <a:r>
              <a:rPr lang="en-US" dirty="0" err="1"/>
              <a:t>giden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Numara </a:t>
            </a:r>
            <a:r>
              <a:rPr lang="en-US" dirty="0" err="1"/>
              <a:t>listesi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oluştururken</a:t>
            </a:r>
            <a:r>
              <a:rPr lang="en-US" dirty="0"/>
              <a:t> unique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faydası</a:t>
            </a:r>
            <a:r>
              <a:rPr lang="en-US" dirty="0"/>
              <a:t> </a:t>
            </a:r>
            <a:r>
              <a:rPr lang="en-US" dirty="0" err="1"/>
              <a:t>dokunur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COLUMN &gt; INDEX COLUMN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4267EFC-0B48-7A8C-6BB1-34700195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199" y="1385662"/>
            <a:ext cx="2514951" cy="3229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2893C1C0-63C6-68B7-AF7F-622559601D83}"/>
              </a:ext>
            </a:extLst>
          </p:cNvPr>
          <p:cNvSpPr/>
          <p:nvPr/>
        </p:nvSpPr>
        <p:spPr>
          <a:xfrm>
            <a:off x="6915150" y="1919240"/>
            <a:ext cx="1228726" cy="11478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8701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B919-7926-3259-1547-E6E01C27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D28FE-3C0E-ABF3-3A69-613074BBD4C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</a:t>
            </a:r>
            <a:r>
              <a:rPr lang="en-US" sz="2000" dirty="0"/>
              <a:t>_8_CONDITIONAL COLMUN: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947B9C-C24E-D99C-2234-A4F71F142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Excel’deki</a:t>
            </a:r>
            <a:r>
              <a:rPr lang="en-US" dirty="0"/>
              <a:t> </a:t>
            </a:r>
            <a:r>
              <a:rPr lang="en-US" dirty="0" err="1"/>
              <a:t>IF’in</a:t>
            </a:r>
            <a:r>
              <a:rPr lang="en-US" dirty="0"/>
              <a:t> </a:t>
            </a:r>
            <a:r>
              <a:rPr lang="en-US" dirty="0" err="1"/>
              <a:t>aynısı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‘</a:t>
            </a:r>
            <a:r>
              <a:rPr lang="en-US" dirty="0" err="1"/>
              <a:t>deki</a:t>
            </a:r>
            <a:r>
              <a:rPr lang="en-US" dirty="0"/>
              <a:t> CASE WHEN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de </a:t>
            </a:r>
            <a:r>
              <a:rPr lang="en-US" dirty="0" err="1"/>
              <a:t>bire</a:t>
            </a:r>
            <a:r>
              <a:rPr lang="en-US" dirty="0"/>
              <a:t> 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88BFD5D-A942-EFE9-D7FF-1BD2612E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2057400"/>
            <a:ext cx="6806380" cy="3235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A9C00D39-F936-0B0E-5197-FA5E6352B34B}"/>
              </a:ext>
            </a:extLst>
          </p:cNvPr>
          <p:cNvSpPr/>
          <p:nvPr/>
        </p:nvSpPr>
        <p:spPr>
          <a:xfrm>
            <a:off x="5162550" y="2181225"/>
            <a:ext cx="6730180" cy="29527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7179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03DF-CBBC-30A5-A2CC-20FB69B3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EA8E5-1B18-D385-5BE8-420DF4F931B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</a:t>
            </a:r>
            <a:r>
              <a:rPr lang="en-US" sz="2000" dirty="0"/>
              <a:t>_9_GROUP BY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80A33-8FEC-BCA3-65AC-A193E29CB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Exceldeki</a:t>
            </a:r>
            <a:r>
              <a:rPr lang="en-US" dirty="0"/>
              <a:t> PİVOT Tablo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mantık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düşenebiliriz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gruplkamak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özet</a:t>
            </a:r>
            <a:r>
              <a:rPr lang="en-US" dirty="0"/>
              <a:t> </a:t>
            </a:r>
            <a:r>
              <a:rPr lang="en-US" dirty="0" err="1"/>
              <a:t>çıkarmak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kullanırız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GROUP BY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9348F61-A509-4E03-391C-9B934CB9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573905"/>
            <a:ext cx="5896556" cy="27796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3281DF07-5848-C23F-B5C9-C824C79D9C21}"/>
              </a:ext>
            </a:extLst>
          </p:cNvPr>
          <p:cNvSpPr/>
          <p:nvPr/>
        </p:nvSpPr>
        <p:spPr>
          <a:xfrm>
            <a:off x="5458115" y="1730327"/>
            <a:ext cx="5695660" cy="16231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09519FD-2A8B-A298-7890-7C65529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85" y="3705142"/>
            <a:ext cx="4334480" cy="1181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906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B497-2732-E6E3-F29E-39DF99160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DEF9D-7C63-49F2-2568-57F5527BFE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</a:t>
            </a:r>
            <a:r>
              <a:rPr lang="en-US" sz="2000" dirty="0"/>
              <a:t>_9_GROUP BY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FB7B1B-BD20-A287-DB76-6AEA576E0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Exceldeki</a:t>
            </a:r>
            <a:r>
              <a:rPr lang="en-US" dirty="0"/>
              <a:t> PİVOT Tablo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mantık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düşenebiliriz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gruplkamak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özet</a:t>
            </a:r>
            <a:r>
              <a:rPr lang="en-US" dirty="0"/>
              <a:t> </a:t>
            </a:r>
            <a:r>
              <a:rPr lang="en-US" dirty="0" err="1"/>
              <a:t>çıkarmak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kullanırız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GROUP BY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7B29C9E-C8E5-5B8E-D2F2-ED80998D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4" y="457200"/>
            <a:ext cx="6015469" cy="34294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94FB1699-6370-77DB-C3C4-D430E4A98F84}"/>
              </a:ext>
            </a:extLst>
          </p:cNvPr>
          <p:cNvSpPr/>
          <p:nvPr/>
        </p:nvSpPr>
        <p:spPr>
          <a:xfrm>
            <a:off x="5062104" y="349150"/>
            <a:ext cx="6015469" cy="2308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734AE73-A142-CEEA-D530-3F1781060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5" y="3429000"/>
            <a:ext cx="4153479" cy="2886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730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D5CA-23D8-0554-5609-9474D042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70478-ED52-6772-0357-698F567FBA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/>
              <a:t>Ders</a:t>
            </a:r>
            <a:r>
              <a:rPr lang="en-US" sz="1800" dirty="0"/>
              <a:t>_10_PIVOTIING &amp; UNPIVOTTING</a:t>
            </a:r>
            <a:endParaRPr lang="tr-TR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52C4A-A076-2C5F-AE13-61C377510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PİVOTLAMA : </a:t>
            </a:r>
            <a:r>
              <a:rPr lang="en-US" dirty="0" err="1"/>
              <a:t>Satırları</a:t>
            </a:r>
            <a:r>
              <a:rPr lang="en-US" dirty="0"/>
              <a:t> </a:t>
            </a:r>
            <a:r>
              <a:rPr lang="en-US" dirty="0" err="1"/>
              <a:t>sütunlara</a:t>
            </a:r>
            <a:r>
              <a:rPr lang="en-US" dirty="0"/>
              <a:t> </a:t>
            </a:r>
            <a:r>
              <a:rPr lang="en-US" dirty="0" err="1"/>
              <a:t>çevirme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UNPIVOTTING :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satırlara</a:t>
            </a:r>
            <a:r>
              <a:rPr lang="en-US" dirty="0"/>
              <a:t> </a:t>
            </a:r>
            <a:r>
              <a:rPr lang="en-US" dirty="0" err="1"/>
              <a:t>çevirme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Transpose da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pivotlama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 </a:t>
            </a:r>
            <a:r>
              <a:rPr lang="en-US" dirty="0" err="1"/>
              <a:t>ancak</a:t>
            </a:r>
            <a:r>
              <a:rPr lang="en-US" dirty="0"/>
              <a:t> transpose unique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almaz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satırları</a:t>
            </a:r>
            <a:r>
              <a:rPr lang="en-US" dirty="0"/>
              <a:t> </a:t>
            </a:r>
            <a:r>
              <a:rPr lang="en-US" dirty="0" err="1"/>
              <a:t>sütuna</a:t>
            </a:r>
            <a:r>
              <a:rPr lang="en-US" dirty="0"/>
              <a:t> </a:t>
            </a:r>
            <a:r>
              <a:rPr lang="en-US" dirty="0" err="1"/>
              <a:t>çevirir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tam </a:t>
            </a:r>
            <a:r>
              <a:rPr lang="en-US" dirty="0" err="1"/>
              <a:t>tersi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“Pivot – Unpivot” </a:t>
            </a:r>
            <a:r>
              <a:rPr lang="en-US" dirty="0" err="1"/>
              <a:t>folderındaki</a:t>
            </a:r>
            <a:r>
              <a:rPr lang="en-US" dirty="0"/>
              <a:t> “Satışlar.csv” </a:t>
            </a:r>
            <a:r>
              <a:rPr lang="en-US" dirty="0" err="1"/>
              <a:t>dosyasını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 </a:t>
            </a:r>
            <a:r>
              <a:rPr lang="en-US" dirty="0" err="1"/>
              <a:t>datadaki</a:t>
            </a:r>
            <a:r>
              <a:rPr lang="en-US" dirty="0"/>
              <a:t> problem biz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bölge</a:t>
            </a:r>
            <a:r>
              <a:rPr lang="en-US" dirty="0"/>
              <a:t> </a:t>
            </a:r>
            <a:r>
              <a:rPr lang="en-US" dirty="0" err="1"/>
              <a:t>bazlı</a:t>
            </a:r>
            <a:r>
              <a:rPr lang="en-US" dirty="0"/>
              <a:t> </a:t>
            </a:r>
            <a:r>
              <a:rPr lang="en-US" dirty="0" err="1"/>
              <a:t>filtrleme</a:t>
            </a:r>
            <a:r>
              <a:rPr lang="en-US" dirty="0"/>
              <a:t> </a:t>
            </a:r>
            <a:r>
              <a:rPr lang="en-US" dirty="0" err="1"/>
              <a:t>yapamayız</a:t>
            </a:r>
            <a:r>
              <a:rPr lang="en-US" dirty="0"/>
              <a:t>. Bunun </a:t>
            </a:r>
            <a:r>
              <a:rPr lang="en-US" dirty="0" err="1"/>
              <a:t>için</a:t>
            </a:r>
            <a:r>
              <a:rPr lang="en-US" dirty="0"/>
              <a:t> unpivot </a:t>
            </a:r>
            <a:r>
              <a:rPr lang="en-US" dirty="0" err="1"/>
              <a:t>yapmalaıyız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İlk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satırlarda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almasını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seçip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unpivot columns </a:t>
            </a:r>
            <a:r>
              <a:rPr lang="en-US" dirty="0" err="1"/>
              <a:t>yapıyoruz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&gt; UNPIVOT COLUMNS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3D59FC5-3C43-65DE-DE80-580FF096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3559623"/>
            <a:ext cx="4334434" cy="29239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9B99CEA-5E15-7521-5BAC-7DCF8F61A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735" y="571377"/>
            <a:ext cx="4866483" cy="2645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D7CF9432-C077-000A-464D-3E8D96917DDE}"/>
              </a:ext>
            </a:extLst>
          </p:cNvPr>
          <p:cNvSpPr/>
          <p:nvPr/>
        </p:nvSpPr>
        <p:spPr>
          <a:xfrm>
            <a:off x="6991351" y="571377"/>
            <a:ext cx="2861868" cy="2001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A576A2B9-85D7-042C-FED5-2F9F7335C7AA}"/>
              </a:ext>
            </a:extLst>
          </p:cNvPr>
          <p:cNvSpPr/>
          <p:nvPr/>
        </p:nvSpPr>
        <p:spPr>
          <a:xfrm>
            <a:off x="8486775" y="3569146"/>
            <a:ext cx="2219884" cy="30031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6301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E733-6598-958C-3B2F-1CDB8192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C1E4A-1944-E375-B173-77C0732489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/>
              <a:t>Ders</a:t>
            </a:r>
            <a:r>
              <a:rPr lang="en-US" sz="1800" dirty="0"/>
              <a:t>_10_PIVOTING &amp; UNPIVOTTING</a:t>
            </a:r>
            <a:endParaRPr lang="tr-TR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4F33F-4F42-CF6E-E15F-4821EC93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Şimdide</a:t>
            </a:r>
            <a:r>
              <a:rPr lang="en-US" dirty="0"/>
              <a:t> tam </a:t>
            </a:r>
            <a:r>
              <a:rPr lang="en-US" dirty="0" err="1"/>
              <a:t>tersini</a:t>
            </a:r>
            <a:r>
              <a:rPr lang="en-US" dirty="0"/>
              <a:t> </a:t>
            </a:r>
            <a:r>
              <a:rPr lang="en-US" dirty="0" err="1"/>
              <a:t>yapalaım</a:t>
            </a:r>
            <a:r>
              <a:rPr lang="en-US" dirty="0"/>
              <a:t>.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satırlara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 </a:t>
            </a:r>
            <a:r>
              <a:rPr lang="en-US" dirty="0" err="1"/>
              <a:t>Satırlara</a:t>
            </a:r>
            <a:r>
              <a:rPr lang="en-US" dirty="0"/>
              <a:t> </a:t>
            </a:r>
            <a:r>
              <a:rPr lang="en-US" dirty="0" err="1"/>
              <a:t>almak</a:t>
            </a:r>
            <a:r>
              <a:rPr lang="en-US" dirty="0"/>
              <a:t> </a:t>
            </a:r>
            <a:r>
              <a:rPr lang="en-US" dirty="0" err="1"/>
              <a:t>istedğimiz</a:t>
            </a:r>
            <a:r>
              <a:rPr lang="en-US" dirty="0"/>
              <a:t>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seçtik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“Pivot Column” </a:t>
            </a:r>
            <a:r>
              <a:rPr lang="en-US" dirty="0" err="1"/>
              <a:t>ifadesine</a:t>
            </a:r>
            <a:r>
              <a:rPr lang="en-US" dirty="0"/>
              <a:t> </a:t>
            </a:r>
            <a:r>
              <a:rPr lang="en-US" dirty="0" err="1"/>
              <a:t>tıkladık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F40404FA-4DBA-8EA3-89CE-0027FAA9CD42}"/>
              </a:ext>
            </a:extLst>
          </p:cNvPr>
          <p:cNvSpPr/>
          <p:nvPr/>
        </p:nvSpPr>
        <p:spPr>
          <a:xfrm>
            <a:off x="6991351" y="571377"/>
            <a:ext cx="2861868" cy="2001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AA6A03-03FA-78C5-4A89-B64D94A9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31" y="457200"/>
            <a:ext cx="6610908" cy="33605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420651DC-4DA3-67CE-5117-946F325FA3AC}"/>
              </a:ext>
            </a:extLst>
          </p:cNvPr>
          <p:cNvSpPr/>
          <p:nvPr/>
        </p:nvSpPr>
        <p:spPr>
          <a:xfrm>
            <a:off x="6362699" y="1066800"/>
            <a:ext cx="800101" cy="2001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6FA0931-3B17-5AD7-BD4A-9CE3AB058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34" y="2914656"/>
            <a:ext cx="4324931" cy="1806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4E1E101-CCE0-6AE6-14A7-86A72CB73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23" y="4427345"/>
            <a:ext cx="3966307" cy="2137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87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E9E1-EEEC-19A6-1F37-93A56F1E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D59198-51EB-B924-3B7D-5D6E41DD9A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/>
              <a:t>Ders</a:t>
            </a:r>
            <a:r>
              <a:rPr lang="en-US" sz="1800" dirty="0"/>
              <a:t>_10_TRANSPOSE :</a:t>
            </a:r>
            <a:endParaRPr lang="tr-TR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A52C-A74A-6F43-FDA0-410D1C6F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İlk </a:t>
            </a:r>
            <a:r>
              <a:rPr lang="en-US" dirty="0" err="1"/>
              <a:t>satırı</a:t>
            </a:r>
            <a:r>
              <a:rPr lang="en-US" dirty="0"/>
              <a:t> </a:t>
            </a:r>
            <a:r>
              <a:rPr lang="en-US" dirty="0" err="1"/>
              <a:t>seçtik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</a:p>
          <a:p>
            <a:r>
              <a:rPr lang="en-US" dirty="0"/>
              <a:t>TRANSFORM &gt; TRANSPOSE </a:t>
            </a:r>
            <a:r>
              <a:rPr lang="en-US" dirty="0" err="1"/>
              <a:t>diyoruz</a:t>
            </a:r>
            <a:r>
              <a:rPr lang="en-US" dirty="0"/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8D85F2E-C866-F523-485F-40D63A54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048216"/>
            <a:ext cx="10763740" cy="29144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F66FC6FB-F264-C3F4-A4B8-18D672B62B48}"/>
              </a:ext>
            </a:extLst>
          </p:cNvPr>
          <p:cNvSpPr/>
          <p:nvPr/>
        </p:nvSpPr>
        <p:spPr>
          <a:xfrm>
            <a:off x="1828800" y="4800600"/>
            <a:ext cx="9523411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0745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19EB2-03BC-063F-CFED-A98335E6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2AF0A-B4C6-CDE3-C8DE-7E883E96D4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Save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F2ADD5-B26D-324F-2AC8-A33F26207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&gt; Save As &gt; Browse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11B0877-09B5-EF95-DD95-7D063254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35" y="440532"/>
            <a:ext cx="3133821" cy="5976936"/>
          </a:xfrm>
          <a:prstGeom prst="rect">
            <a:avLst/>
          </a:prstGeom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17809E77-B0EA-56F1-8276-56263DC27507}"/>
              </a:ext>
            </a:extLst>
          </p:cNvPr>
          <p:cNvSpPr/>
          <p:nvPr/>
        </p:nvSpPr>
        <p:spPr>
          <a:xfrm>
            <a:off x="8077145" y="6031707"/>
            <a:ext cx="1505004" cy="29289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148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43D0-2A70-E33D-FA6C-6747B80B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B00FD-058D-F70D-AC16-8A868872C2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/>
              <a:t>Ders</a:t>
            </a:r>
            <a:r>
              <a:rPr lang="en-US" sz="1800" dirty="0"/>
              <a:t>_11_MERGE</a:t>
            </a:r>
            <a:endParaRPr lang="tr-TR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7FC12-08E9-381C-E468-E78DE768F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Exceldeki</a:t>
            </a:r>
            <a:r>
              <a:rPr lang="en-US" dirty="0"/>
              <a:t> </a:t>
            </a:r>
            <a:r>
              <a:rPr lang="en-US" dirty="0" err="1"/>
              <a:t>vlookup</a:t>
            </a:r>
            <a:r>
              <a:rPr lang="en-US" dirty="0"/>
              <a:t> </a:t>
            </a:r>
            <a:r>
              <a:rPr lang="en-US" dirty="0" err="1"/>
              <a:t>işleminin</a:t>
            </a:r>
            <a:r>
              <a:rPr lang="en-US" dirty="0"/>
              <a:t> </a:t>
            </a:r>
            <a:r>
              <a:rPr lang="en-US" dirty="0" err="1"/>
              <a:t>aynısıdır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</a:t>
            </a:r>
            <a:r>
              <a:rPr lang="en-US" dirty="0"/>
              <a:t>” </a:t>
            </a:r>
            <a:r>
              <a:rPr lang="en-US" dirty="0" err="1"/>
              <a:t>ile</a:t>
            </a:r>
            <a:r>
              <a:rPr lang="en-US" dirty="0"/>
              <a:t> “</a:t>
            </a:r>
            <a:r>
              <a:rPr lang="en-US" dirty="0" err="1"/>
              <a:t>Ürünler</a:t>
            </a:r>
            <a:r>
              <a:rPr lang="en-US" dirty="0"/>
              <a:t>” </a:t>
            </a:r>
            <a:r>
              <a:rPr lang="en-US" dirty="0" err="1"/>
              <a:t>datalarını</a:t>
            </a:r>
            <a:r>
              <a:rPr lang="en-US" dirty="0"/>
              <a:t> </a:t>
            </a:r>
            <a:r>
              <a:rPr lang="en-US" dirty="0" err="1"/>
              <a:t>merge’leyelim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MERGE QUERIES &gt; MERGE QUERIES  AS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EDD8E41-5D6C-E5AA-BFD3-AA1A194EF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87" y="537663"/>
            <a:ext cx="5774499" cy="5331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D259EFFE-F2FB-68AE-5038-F60657172BF7}"/>
              </a:ext>
            </a:extLst>
          </p:cNvPr>
          <p:cNvSpPr/>
          <p:nvPr/>
        </p:nvSpPr>
        <p:spPr>
          <a:xfrm>
            <a:off x="9667875" y="1583825"/>
            <a:ext cx="771524" cy="119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FFE17799-B203-F421-D708-BFA80524B7D1}"/>
              </a:ext>
            </a:extLst>
          </p:cNvPr>
          <p:cNvSpPr/>
          <p:nvPr/>
        </p:nvSpPr>
        <p:spPr>
          <a:xfrm>
            <a:off x="5400675" y="3203325"/>
            <a:ext cx="771524" cy="119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160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BDD7-385F-D78D-69D6-8E883465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E95B3F-4BD6-5B40-B80C-5FA7177646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/>
              <a:t>Ders</a:t>
            </a:r>
            <a:r>
              <a:rPr lang="en-US" sz="1800" dirty="0"/>
              <a:t>_12_APPEND</a:t>
            </a:r>
            <a:endParaRPr lang="tr-TR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444AA-FC1B-E855-E714-B4EAB6AC8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Tabloları</a:t>
            </a:r>
            <a:r>
              <a:rPr lang="en-US" dirty="0"/>
              <a:t> alt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birleştirmek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Tek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dosyaları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alıcaz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hepsini</a:t>
            </a:r>
            <a:r>
              <a:rPr lang="en-US" dirty="0"/>
              <a:t> alt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birleştirceğiz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aldığımız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tabloyu</a:t>
            </a:r>
            <a:r>
              <a:rPr lang="en-US" dirty="0"/>
              <a:t> </a:t>
            </a:r>
            <a:r>
              <a:rPr lang="en-US" dirty="0" err="1"/>
              <a:t>silemeyğiz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durumda.Çünkü</a:t>
            </a:r>
            <a:r>
              <a:rPr lang="en-US" dirty="0"/>
              <a:t> </a:t>
            </a:r>
            <a:r>
              <a:rPr lang="en-US" dirty="0" err="1"/>
              <a:t>birleştirilmiş</a:t>
            </a:r>
            <a:r>
              <a:rPr lang="en-US" dirty="0"/>
              <a:t> </a:t>
            </a:r>
            <a:r>
              <a:rPr lang="en-US" dirty="0" err="1"/>
              <a:t>tablomuz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tablolara</a:t>
            </a:r>
            <a:r>
              <a:rPr lang="en-US" dirty="0"/>
              <a:t> </a:t>
            </a:r>
            <a:r>
              <a:rPr lang="en-US" dirty="0" err="1"/>
              <a:t>bağımlı</a:t>
            </a:r>
            <a:r>
              <a:rPr lang="en-US" dirty="0"/>
              <a:t>. </a:t>
            </a:r>
            <a:r>
              <a:rPr lang="en-US" dirty="0" err="1"/>
              <a:t>Dolaysısıyla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aldığımız</a:t>
            </a:r>
            <a:r>
              <a:rPr lang="en-US" dirty="0"/>
              <a:t> </a:t>
            </a:r>
            <a:r>
              <a:rPr lang="en-US" dirty="0" err="1"/>
              <a:t>tabloları</a:t>
            </a:r>
            <a:r>
              <a:rPr lang="en-US" dirty="0"/>
              <a:t> </a:t>
            </a:r>
            <a:r>
              <a:rPr lang="en-US" dirty="0" err="1"/>
              <a:t>silemeyiz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çözmenin</a:t>
            </a:r>
            <a:r>
              <a:rPr lang="en-US" dirty="0"/>
              <a:t> </a:t>
            </a:r>
            <a:r>
              <a:rPr lang="en-US" dirty="0" err="1"/>
              <a:t>yolu,folder’a</a:t>
            </a:r>
            <a:r>
              <a:rPr lang="en-US" dirty="0"/>
              <a:t> </a:t>
            </a:r>
            <a:r>
              <a:rPr lang="en-US" dirty="0" err="1"/>
              <a:t>bağlanmak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“Append” </a:t>
            </a:r>
            <a:r>
              <a:rPr lang="en-US" dirty="0" err="1"/>
              <a:t>folderındaki</a:t>
            </a:r>
            <a:r>
              <a:rPr lang="en-US" dirty="0"/>
              <a:t> excel </a:t>
            </a:r>
            <a:r>
              <a:rPr lang="en-US" dirty="0" err="1"/>
              <a:t>dosyalarımız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birleştirelim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APPEND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DF40E87F-0B0C-D832-806F-2CBBE9A87A43}"/>
              </a:ext>
            </a:extLst>
          </p:cNvPr>
          <p:cNvSpPr/>
          <p:nvPr/>
        </p:nvSpPr>
        <p:spPr>
          <a:xfrm>
            <a:off x="5324476" y="3348626"/>
            <a:ext cx="771524" cy="119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FB9DC70-CEF0-62F0-5E4E-0654C70D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35" y="2802194"/>
            <a:ext cx="6382635" cy="2219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F43FE265-5F6C-552C-656F-D2E1F24152E3}"/>
              </a:ext>
            </a:extLst>
          </p:cNvPr>
          <p:cNvSpPr/>
          <p:nvPr/>
        </p:nvSpPr>
        <p:spPr>
          <a:xfrm>
            <a:off x="5138434" y="3872292"/>
            <a:ext cx="1643365" cy="11496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4585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D41F-1CF3-7A7A-ADEA-36BCB84A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38E88-7532-74FD-5196-26F4D3A236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200" dirty="0"/>
              <a:t>Ders</a:t>
            </a:r>
            <a:r>
              <a:rPr lang="en-US" sz="1400" dirty="0"/>
              <a:t>_12_APPEND_FOLDER’DAN VERİ ALMAK</a:t>
            </a:r>
            <a:endParaRPr lang="tr-TR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6D412-AB64-6709-C396-77542C8B6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Toplu</a:t>
            </a:r>
            <a:r>
              <a:rPr lang="en-US" dirty="0"/>
              <a:t> </a:t>
            </a:r>
            <a:r>
              <a:rPr lang="en-US" dirty="0" err="1"/>
              <a:t>halde</a:t>
            </a:r>
            <a:r>
              <a:rPr lang="en-US" dirty="0"/>
              <a:t> </a:t>
            </a:r>
            <a:r>
              <a:rPr lang="en-US" dirty="0" err="1"/>
              <a:t>Folder’dan</a:t>
            </a:r>
            <a:r>
              <a:rPr lang="en-US" dirty="0"/>
              <a:t> </a:t>
            </a:r>
            <a:r>
              <a:rPr lang="en-US" dirty="0" err="1"/>
              <a:t>alıyoruz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Örneğin,2025 </a:t>
            </a:r>
            <a:r>
              <a:rPr lang="en-US" dirty="0" err="1"/>
              <a:t>excelinide</a:t>
            </a:r>
            <a:r>
              <a:rPr lang="en-US" dirty="0"/>
              <a:t> </a:t>
            </a:r>
            <a:r>
              <a:rPr lang="en-US" dirty="0" err="1"/>
              <a:t>koysak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alavcaktır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datanın</a:t>
            </a:r>
            <a:r>
              <a:rPr lang="en-US" dirty="0"/>
              <a:t> </a:t>
            </a:r>
            <a:r>
              <a:rPr lang="en-US" dirty="0" err="1"/>
              <a:t>altına</a:t>
            </a:r>
            <a:r>
              <a:rPr lang="en-US" dirty="0"/>
              <a:t> </a:t>
            </a:r>
            <a:r>
              <a:rPr lang="en-US" dirty="0" err="1"/>
              <a:t>koyacaktır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“Append” </a:t>
            </a:r>
            <a:r>
              <a:rPr lang="en-US" dirty="0" err="1"/>
              <a:t>folderına</a:t>
            </a:r>
            <a:r>
              <a:rPr lang="en-US" dirty="0"/>
              <a:t> </a:t>
            </a:r>
            <a:r>
              <a:rPr lang="en-US" dirty="0" err="1"/>
              <a:t>bağlanıyoruz</a:t>
            </a:r>
            <a:r>
              <a:rPr lang="en-US" dirty="0"/>
              <a:t>. Ve 2022,2023,2024 </a:t>
            </a:r>
            <a:r>
              <a:rPr lang="en-US" dirty="0" err="1"/>
              <a:t>dosyalrını</a:t>
            </a:r>
            <a:r>
              <a:rPr lang="en-US" dirty="0"/>
              <a:t> </a:t>
            </a:r>
            <a:r>
              <a:rPr lang="en-US" dirty="0" err="1"/>
              <a:t>alıyoruz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897034A-A8E5-71C5-834A-65B9F066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457200"/>
            <a:ext cx="6074103" cy="28355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2F4CA767-AEAE-9721-79D1-DFF7AB167C00}"/>
              </a:ext>
            </a:extLst>
          </p:cNvPr>
          <p:cNvSpPr/>
          <p:nvPr/>
        </p:nvSpPr>
        <p:spPr>
          <a:xfrm>
            <a:off x="6953250" y="2381250"/>
            <a:ext cx="3743325" cy="3143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AC0F99B-11A7-8542-1DAD-5CED35826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81" y="3692577"/>
            <a:ext cx="8154538" cy="153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1BF85A62-2F38-8931-C766-F6544408A1DB}"/>
              </a:ext>
            </a:extLst>
          </p:cNvPr>
          <p:cNvSpPr/>
          <p:nvPr/>
        </p:nvSpPr>
        <p:spPr>
          <a:xfrm>
            <a:off x="5029199" y="4138612"/>
            <a:ext cx="323851" cy="3143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10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723C-2193-5972-85D9-5B66DEB4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3DACB-9065-9AF3-FCAF-489FA8B6F6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DERS_13_DATA_SOURCE_SETTINGS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9E37A2-A234-F843-235E-BA06B8A48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bağlantılarımızın</a:t>
            </a:r>
            <a:r>
              <a:rPr lang="en-US" dirty="0"/>
              <a:t> </a:t>
            </a:r>
            <a:r>
              <a:rPr lang="en-US" dirty="0" err="1"/>
              <a:t>isimlerini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yerlerini</a:t>
            </a:r>
            <a:r>
              <a:rPr lang="en-US" dirty="0"/>
              <a:t> </a:t>
            </a:r>
            <a:r>
              <a:rPr lang="en-US" dirty="0" err="1"/>
              <a:t>değiştirirsek</a:t>
            </a:r>
            <a:r>
              <a:rPr lang="en-US" dirty="0"/>
              <a:t>, </a:t>
            </a:r>
            <a:r>
              <a:rPr lang="en-US" dirty="0" err="1"/>
              <a:t>buradan</a:t>
            </a:r>
            <a:r>
              <a:rPr lang="en-US" dirty="0"/>
              <a:t> </a:t>
            </a:r>
            <a:r>
              <a:rPr lang="en-US" dirty="0" err="1"/>
              <a:t>güncellemek</a:t>
            </a:r>
            <a:r>
              <a:rPr lang="en-US" dirty="0"/>
              <a:t> </a:t>
            </a:r>
            <a:r>
              <a:rPr lang="en-US" dirty="0" err="1"/>
              <a:t>zorundayız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A5DFF88-03A1-A26A-5CBA-3E4EC854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257300"/>
            <a:ext cx="6912507" cy="4198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70DD9FF9-CDC9-38F9-9A84-33672D22E9D5}"/>
              </a:ext>
            </a:extLst>
          </p:cNvPr>
          <p:cNvSpPr/>
          <p:nvPr/>
        </p:nvSpPr>
        <p:spPr>
          <a:xfrm>
            <a:off x="5895976" y="1402273"/>
            <a:ext cx="609600" cy="6551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0715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E1C6-BABD-A634-7F10-3F90FD5F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FAF16-7361-6E1F-B352-348030CB2B5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DERS_14_REFRESHING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BCF73D-1586-85DD-84ED-FD196460C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REFRESH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sorgularımız</a:t>
            </a:r>
            <a:r>
              <a:rPr lang="en-US" dirty="0"/>
              <a:t> refresh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 </a:t>
            </a:r>
            <a:r>
              <a:rPr lang="en-US" dirty="0" err="1"/>
              <a:t>butona</a:t>
            </a:r>
            <a:r>
              <a:rPr lang="en-US" dirty="0"/>
              <a:t> </a:t>
            </a:r>
            <a:r>
              <a:rPr lang="en-US" dirty="0" err="1"/>
              <a:t>basına</a:t>
            </a:r>
            <a:r>
              <a:rPr lang="en-US" dirty="0"/>
              <a:t> refresh </a:t>
            </a:r>
            <a:r>
              <a:rPr lang="en-US" dirty="0" err="1"/>
              <a:t>olmasını</a:t>
            </a:r>
            <a:r>
              <a:rPr lang="en-US" dirty="0"/>
              <a:t> </a:t>
            </a:r>
            <a:r>
              <a:rPr lang="en-US" dirty="0" err="1"/>
              <a:t>istedemeiğimiz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sorgularımız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, power query </a:t>
            </a:r>
            <a:r>
              <a:rPr lang="en-US" dirty="0" err="1"/>
              <a:t>editor’dan</a:t>
            </a:r>
            <a:r>
              <a:rPr lang="en-US" dirty="0"/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C80F425-C5AD-13D3-6BDD-0D928926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384552"/>
            <a:ext cx="6491806" cy="13299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56B6736B-5016-571C-A2B9-E901902A10BF}"/>
              </a:ext>
            </a:extLst>
          </p:cNvPr>
          <p:cNvSpPr/>
          <p:nvPr/>
        </p:nvSpPr>
        <p:spPr>
          <a:xfrm>
            <a:off x="11029949" y="721962"/>
            <a:ext cx="538681" cy="9925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43DC810-2E8B-D5A1-0227-74CF71FB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20" y="2057400"/>
            <a:ext cx="3334215" cy="42392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3BBF227A-B79D-92A5-64F9-E995F22E7016}"/>
              </a:ext>
            </a:extLst>
          </p:cNvPr>
          <p:cNvSpPr/>
          <p:nvPr/>
        </p:nvSpPr>
        <p:spPr>
          <a:xfrm>
            <a:off x="7686674" y="3608037"/>
            <a:ext cx="2303161" cy="25911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6343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E1C6-BABD-A634-7F10-3F90FD5F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FAF16-7361-6E1F-B352-348030CB2B5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BCF73D-1586-85DD-84ED-FD196460C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Ürünler</a:t>
            </a:r>
            <a:r>
              <a:rPr lang="en-US" dirty="0"/>
              <a:t>”,”</a:t>
            </a:r>
            <a:r>
              <a:rPr lang="en-US" dirty="0" err="1"/>
              <a:t>Siparişler</a:t>
            </a:r>
            <a:r>
              <a:rPr lang="en-US" dirty="0"/>
              <a:t>”,”</a:t>
            </a:r>
            <a:r>
              <a:rPr lang="en-US" dirty="0" err="1"/>
              <a:t>Müşteriler</a:t>
            </a:r>
            <a:r>
              <a:rPr lang="en-US" dirty="0"/>
              <a:t>” ham </a:t>
            </a:r>
            <a:r>
              <a:rPr lang="en-US" dirty="0" err="1"/>
              <a:t>datalarını</a:t>
            </a:r>
            <a:r>
              <a:rPr lang="en-US" dirty="0"/>
              <a:t> Power </a:t>
            </a:r>
            <a:r>
              <a:rPr lang="en-US" dirty="0" err="1"/>
              <a:t>BI’ya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51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A60A-86ED-EE76-45C4-78AE0EC5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A3415-1AEF-FDDD-F21F-D82FAD41E60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DERS_2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7BE223-DBAC-25BF-9055-312A435E8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elimizde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var.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birbirlerini</a:t>
            </a:r>
            <a:r>
              <a:rPr lang="en-US" dirty="0"/>
              <a:t> </a:t>
            </a:r>
            <a:r>
              <a:rPr lang="en-US" dirty="0" err="1"/>
              <a:t>tanıyor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kolonlar</a:t>
            </a:r>
            <a:r>
              <a:rPr lang="en-US" dirty="0"/>
              <a:t> </a:t>
            </a:r>
            <a:r>
              <a:rPr lang="en-US" dirty="0" err="1"/>
              <a:t>vasıtasyıla</a:t>
            </a:r>
            <a:r>
              <a:rPr lang="en-US" dirty="0"/>
              <a:t> </a:t>
            </a:r>
            <a:r>
              <a:rPr lang="en-US" dirty="0" err="1"/>
              <a:t>birbirlerine</a:t>
            </a:r>
            <a:r>
              <a:rPr lang="en-US" dirty="0"/>
              <a:t> </a:t>
            </a:r>
            <a:r>
              <a:rPr lang="en-US" dirty="0" err="1"/>
              <a:t>bağlılar</a:t>
            </a:r>
            <a:r>
              <a:rPr lang="en-US" dirty="0"/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A462339-C0FF-46B0-CFAF-4C2C88883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32"/>
          <a:stretch/>
        </p:blipFill>
        <p:spPr>
          <a:xfrm>
            <a:off x="5375461" y="1485547"/>
            <a:ext cx="6079103" cy="3515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874A98B5-CD54-B4A7-383E-EB681C113E06}"/>
              </a:ext>
            </a:extLst>
          </p:cNvPr>
          <p:cNvSpPr/>
          <p:nvPr/>
        </p:nvSpPr>
        <p:spPr>
          <a:xfrm>
            <a:off x="6177078" y="2970656"/>
            <a:ext cx="538681" cy="9925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CA507AD0-1196-5E8B-6571-B8FEB2D16ACE}"/>
              </a:ext>
            </a:extLst>
          </p:cNvPr>
          <p:cNvSpPr/>
          <p:nvPr/>
        </p:nvSpPr>
        <p:spPr>
          <a:xfrm>
            <a:off x="10215678" y="3108766"/>
            <a:ext cx="538681" cy="9925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3047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3E85-32FF-47CC-FBD1-0615D7DC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AFAF5-BC63-2C81-85EC-D1CFF9A7C8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DERS_3 : NORMALİZASYON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04473-5D91-8AFD-317D-FD27CA3B8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NORMALİZASYON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HK Grotesk Medium" panose="020B0604020202020204" charset="-94"/>
              </a:rPr>
              <a:t>Veri </a:t>
            </a:r>
            <a:r>
              <a:rPr lang="en-US" dirty="0" err="1">
                <a:latin typeface="HK Grotesk Medium" panose="020B0604020202020204" charset="-94"/>
              </a:rPr>
              <a:t>bütünlüğünü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sağlamak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için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tekrarlı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veri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girişini</a:t>
            </a:r>
            <a:r>
              <a:rPr lang="en-US" dirty="0">
                <a:latin typeface="HK Grotesk Medium" panose="020B0604020202020204" charset="-94"/>
              </a:rPr>
              <a:t>  minimize </a:t>
            </a:r>
            <a:r>
              <a:rPr lang="en-US" dirty="0" err="1">
                <a:latin typeface="HK Grotesk Medium" panose="020B0604020202020204" charset="-94"/>
              </a:rPr>
              <a:t>etme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sürecidir</a:t>
            </a:r>
            <a:r>
              <a:rPr lang="en-US" dirty="0">
                <a:latin typeface="HK Grotesk Medium" panose="020B0604020202020204" charset="-94"/>
              </a:rPr>
              <a:t>.</a:t>
            </a:r>
          </a:p>
          <a:p>
            <a:endParaRPr lang="en-US" dirty="0">
              <a:latin typeface="HK Grotesk Medium" panose="020B0604020202020204" charset="-9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HK Grotesk Medium" panose="020B0604020202020204" charset="-94"/>
              </a:rPr>
              <a:t>Verilerin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gereksiz</a:t>
            </a:r>
            <a:r>
              <a:rPr lang="en-US" dirty="0">
                <a:latin typeface="HK Grotesk Medium" panose="020B0604020202020204" charset="-94"/>
              </a:rPr>
              <a:t> yere </a:t>
            </a:r>
            <a:r>
              <a:rPr lang="en-US" dirty="0" err="1">
                <a:latin typeface="HK Grotesk Medium" panose="020B0604020202020204" charset="-94"/>
              </a:rPr>
              <a:t>tekrar</a:t>
            </a:r>
            <a:r>
              <a:rPr lang="en-US" dirty="0">
                <a:latin typeface="HK Grotesk Medium" panose="020B0604020202020204" charset="-94"/>
              </a:rPr>
              <a:t> </a:t>
            </a:r>
            <a:r>
              <a:rPr lang="en-US" dirty="0" err="1">
                <a:latin typeface="HK Grotesk Medium" panose="020B0604020202020204" charset="-94"/>
              </a:rPr>
              <a:t>edilmesi</a:t>
            </a:r>
            <a:r>
              <a:rPr lang="en-US" dirty="0">
                <a:latin typeface="HK Grotesk Medium" panose="020B0604020202020204" charset="-94"/>
              </a:rPr>
              <a:t>,</a:t>
            </a:r>
          </a:p>
          <a:p>
            <a:endParaRPr lang="en-US" dirty="0">
              <a:latin typeface="HK Grotesk Medium" panose="020B0604020202020204" charset="-9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K Grotesk Medium" panose="020B0604020202020204" charset="-94"/>
              </a:rPr>
              <a:t>Gereksiz</a:t>
            </a:r>
            <a:r>
              <a:rPr lang="en-US" sz="1600" dirty="0">
                <a:latin typeface="HK Grotesk Medium" panose="020B0604020202020204" charset="-94"/>
              </a:rPr>
              <a:t> Disk </a:t>
            </a:r>
            <a:r>
              <a:rPr lang="en-US" sz="1600" dirty="0" err="1">
                <a:latin typeface="HK Grotesk Medium" panose="020B0604020202020204" charset="-94"/>
              </a:rPr>
              <a:t>Alanı</a:t>
            </a:r>
            <a:r>
              <a:rPr lang="en-US" sz="1600" dirty="0">
                <a:latin typeface="HK Grotesk Medium" panose="020B0604020202020204" charset="-94"/>
              </a:rPr>
              <a:t> </a:t>
            </a:r>
            <a:r>
              <a:rPr lang="en-US" sz="1600" dirty="0" err="1">
                <a:latin typeface="HK Grotesk Medium" panose="020B0604020202020204" charset="-94"/>
              </a:rPr>
              <a:t>kullanımına</a:t>
            </a:r>
            <a:endParaRPr lang="en-US" sz="1600" dirty="0">
              <a:latin typeface="HK Grotesk Medium" panose="020B0604020202020204" charset="-9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>
                <a:latin typeface="HK Grotesk Medium" panose="020B0604020202020204" charset="-94"/>
              </a:rPr>
              <a:t>Veri </a:t>
            </a:r>
            <a:r>
              <a:rPr lang="en-US" sz="1600" dirty="0" err="1">
                <a:latin typeface="HK Grotesk Medium" panose="020B0604020202020204" charset="-94"/>
              </a:rPr>
              <a:t>Bütünselliğinin</a:t>
            </a:r>
            <a:r>
              <a:rPr lang="en-US" sz="1600" dirty="0">
                <a:latin typeface="HK Grotesk Medium" panose="020B0604020202020204" charset="-94"/>
              </a:rPr>
              <a:t> </a:t>
            </a:r>
            <a:r>
              <a:rPr lang="en-US" sz="1600" dirty="0" err="1">
                <a:latin typeface="HK Grotesk Medium" panose="020B0604020202020204" charset="-94"/>
              </a:rPr>
              <a:t>Bozulmasına</a:t>
            </a:r>
            <a:endParaRPr lang="en-US" sz="16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E87C938-485F-AC9F-1CF3-25858BB3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1374409"/>
            <a:ext cx="6475412" cy="16247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6CB3D5C-2716-BFEA-1788-F2AB95C6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25" y="3858852"/>
            <a:ext cx="6882462" cy="14582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6C95C-A9B7-C015-C15A-FEA67AA0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CDB04-41C0-257C-F5AD-9C989CFF50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DERS_4 : PK </a:t>
            </a:r>
            <a:r>
              <a:rPr lang="en-US" sz="1800" dirty="0" err="1"/>
              <a:t>ve</a:t>
            </a:r>
            <a:r>
              <a:rPr lang="en-US" sz="1800" dirty="0"/>
              <a:t> FK </a:t>
            </a:r>
            <a:r>
              <a:rPr lang="en-US" sz="1800" dirty="0" err="1"/>
              <a:t>Kavramları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47957-3AF6-8EDC-ABF1-78EF1703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29532F7-4D17-F5BC-BB14-9620315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596091"/>
            <a:ext cx="6458995" cy="4043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20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2AA9-ECF1-8140-AA76-5F055358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74105-70ED-5215-3FE7-AAA9D6C035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DERS_5 : İLİŞKİ TÜRLERİ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96B1F-EBA3-A0D4-CC16-B460A1CC3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CA1CBC5-D11F-EAAF-A345-155853B21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457200"/>
            <a:ext cx="6944528" cy="32020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F252FE0-7119-F2A4-0FC0-9CC13BCA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3771026"/>
            <a:ext cx="5475287" cy="2778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55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214C-EC30-AC77-5A00-940B96BD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A7A0F-B92E-E5AC-2950-F55CC5C499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AKIŞ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19EBEB-BDD7-211C-1DA0-BBF093F1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– END : Ham </a:t>
            </a:r>
            <a:r>
              <a:rPr lang="en-US" dirty="0" err="1"/>
              <a:t>datamıza</a:t>
            </a:r>
            <a:r>
              <a:rPr lang="en-US" dirty="0"/>
              <a:t> </a:t>
            </a:r>
            <a:r>
              <a:rPr lang="en-US" dirty="0" err="1"/>
              <a:t>Bağlanma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Datalarımızı</a:t>
            </a:r>
            <a:r>
              <a:rPr lang="en-US" dirty="0"/>
              <a:t> Power Query </a:t>
            </a:r>
            <a:r>
              <a:rPr lang="en-US" dirty="0" err="1"/>
              <a:t>Editöründe</a:t>
            </a:r>
            <a:r>
              <a:rPr lang="en-US" dirty="0"/>
              <a:t> </a:t>
            </a:r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İşlemi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– END : İlk </a:t>
            </a:r>
            <a:r>
              <a:rPr lang="en-US" dirty="0" err="1"/>
              <a:t>işlemden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Bu </a:t>
            </a:r>
            <a:r>
              <a:rPr lang="en-US" dirty="0" err="1"/>
              <a:t>verilerimizi</a:t>
            </a:r>
            <a:r>
              <a:rPr lang="en-US" dirty="0"/>
              <a:t> Power </a:t>
            </a:r>
            <a:r>
              <a:rPr lang="en-US" dirty="0" err="1"/>
              <a:t>Bı</a:t>
            </a:r>
            <a:r>
              <a:rPr lang="en-US" dirty="0"/>
              <a:t> </a:t>
            </a:r>
            <a:r>
              <a:rPr lang="en-US" dirty="0" err="1"/>
              <a:t>ön</a:t>
            </a:r>
            <a:r>
              <a:rPr lang="en-US" dirty="0"/>
              <a:t> </a:t>
            </a:r>
            <a:r>
              <a:rPr lang="en-US" dirty="0" err="1"/>
              <a:t>yüzüne</a:t>
            </a:r>
            <a:r>
              <a:rPr lang="en-US" dirty="0"/>
              <a:t> </a:t>
            </a:r>
            <a:r>
              <a:rPr lang="en-US" dirty="0" err="1"/>
              <a:t>atıp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yapacağız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View : Veri </a:t>
            </a:r>
            <a:r>
              <a:rPr lang="en-US" dirty="0" err="1"/>
              <a:t>modelimiz</a:t>
            </a:r>
            <a:r>
              <a:rPr lang="en-US" dirty="0"/>
              <a:t> </a:t>
            </a:r>
            <a:r>
              <a:rPr lang="en-US" dirty="0" err="1"/>
              <a:t>oluşturacağız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Table View : </a:t>
            </a:r>
            <a:r>
              <a:rPr lang="en-US" dirty="0" err="1"/>
              <a:t>Datamızı</a:t>
            </a:r>
            <a:r>
              <a:rPr lang="en-US" dirty="0"/>
              <a:t> </a:t>
            </a:r>
            <a:r>
              <a:rPr lang="en-US" dirty="0" err="1"/>
              <a:t>görebileceğimiz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yapabileceğimiz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Report View :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raporlarmızı</a:t>
            </a:r>
            <a:r>
              <a:rPr lang="en-US" dirty="0"/>
              <a:t> </a:t>
            </a:r>
            <a:r>
              <a:rPr lang="en-US" dirty="0" err="1"/>
              <a:t>oluşturacağımız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C1EA7FC-0A45-9E28-4EC1-887665BA443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0733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0A8E-A47C-CD52-3575-F1E5496E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67B0E-289C-19BA-BC25-F9642B0371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DERS_6 : VERİ MODELİNDE İLİŞKİLERİ MANUEL YARATMAK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06EEF4-7A05-609F-F623-346763CD8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Bunu</a:t>
            </a:r>
            <a:r>
              <a:rPr lang="en-US" sz="1600" dirty="0"/>
              <a:t> 3 </a:t>
            </a:r>
            <a:r>
              <a:rPr lang="en-US" sz="1600" dirty="0" err="1"/>
              <a:t>şekilde</a:t>
            </a:r>
            <a:r>
              <a:rPr lang="en-US" sz="1600" dirty="0"/>
              <a:t> </a:t>
            </a:r>
            <a:r>
              <a:rPr lang="en-US" sz="1600" dirty="0" err="1"/>
              <a:t>yapabiliriz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1.POWER BI </a:t>
            </a:r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2.POWER </a:t>
            </a:r>
            <a:r>
              <a:rPr lang="en-US" sz="1600" dirty="0" err="1"/>
              <a:t>BI’daki</a:t>
            </a:r>
            <a:r>
              <a:rPr lang="en-US" sz="1600" dirty="0"/>
              <a:t> </a:t>
            </a:r>
            <a:r>
              <a:rPr lang="en-US" sz="1600" dirty="0" err="1"/>
              <a:t>ilişkiyi</a:t>
            </a:r>
            <a:r>
              <a:rPr lang="en-US" sz="1600" dirty="0"/>
              <a:t> </a:t>
            </a:r>
            <a:r>
              <a:rPr lang="en-US" sz="1600" dirty="0" err="1"/>
              <a:t>silip,biz</a:t>
            </a:r>
            <a:r>
              <a:rPr lang="en-US" sz="1600" dirty="0"/>
              <a:t> </a:t>
            </a:r>
            <a:r>
              <a:rPr lang="en-US" sz="1600" dirty="0" err="1"/>
              <a:t>kendimiz</a:t>
            </a:r>
            <a:r>
              <a:rPr lang="en-US" dirty="0"/>
              <a:t> mouse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tutup</a:t>
            </a:r>
            <a:r>
              <a:rPr lang="en-US" dirty="0"/>
              <a:t> </a:t>
            </a:r>
            <a:r>
              <a:rPr lang="en-US" dirty="0" err="1"/>
              <a:t>çekebiliriz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3.MANUEL YARATABİLİRİZ : (MANAGE RELATIONSHIPS </a:t>
            </a:r>
            <a:r>
              <a:rPr lang="en-US" sz="1600" dirty="0" err="1"/>
              <a:t>Menüsünden</a:t>
            </a:r>
            <a:r>
              <a:rPr lang="en-US" sz="1600" dirty="0"/>
              <a:t> </a:t>
            </a:r>
            <a:r>
              <a:rPr lang="en-US" sz="1600" dirty="0" err="1"/>
              <a:t>yapabiliriz</a:t>
            </a:r>
            <a:r>
              <a:rPr lang="en-US" sz="1600" dirty="0"/>
              <a:t>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Tabloları</a:t>
            </a:r>
            <a:r>
              <a:rPr lang="en-US" sz="1600" dirty="0"/>
              <a:t> </a:t>
            </a:r>
            <a:r>
              <a:rPr lang="en-US" sz="1600" dirty="0" err="1"/>
              <a:t>yüklediğimiz</a:t>
            </a:r>
            <a:r>
              <a:rPr lang="en-US" sz="1600" dirty="0"/>
              <a:t> </a:t>
            </a:r>
            <a:r>
              <a:rPr lang="en-US" sz="1600" dirty="0" err="1"/>
              <a:t>anda,POWER</a:t>
            </a:r>
            <a:r>
              <a:rPr lang="en-US" sz="1600" dirty="0"/>
              <a:t> BI </a:t>
            </a:r>
            <a:r>
              <a:rPr lang="en-US" sz="1600" dirty="0" err="1"/>
              <a:t>ilişkileri</a:t>
            </a:r>
            <a:r>
              <a:rPr lang="en-US" sz="1600" dirty="0"/>
              <a:t> </a:t>
            </a:r>
            <a:r>
              <a:rPr lang="en-US" sz="1600" dirty="0" err="1"/>
              <a:t>tanıyor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ilişkileri</a:t>
            </a:r>
            <a:r>
              <a:rPr lang="en-US" sz="1600" dirty="0"/>
              <a:t> </a:t>
            </a:r>
            <a:r>
              <a:rPr lang="en-US" sz="1600" dirty="0" err="1"/>
              <a:t>bizim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kuruyor</a:t>
            </a:r>
            <a:r>
              <a:rPr lang="en-US" sz="1600" dirty="0"/>
              <a:t> </a:t>
            </a:r>
            <a:r>
              <a:rPr lang="en-US" sz="1600" dirty="0" err="1"/>
              <a:t>ancak</a:t>
            </a:r>
            <a:r>
              <a:rPr lang="en-US" sz="1600" dirty="0"/>
              <a:t> biz </a:t>
            </a:r>
            <a:r>
              <a:rPr lang="en-US" sz="1600" dirty="0" err="1"/>
              <a:t>bunları</a:t>
            </a:r>
            <a:r>
              <a:rPr lang="en-US" sz="1600" dirty="0"/>
              <a:t> </a:t>
            </a:r>
            <a:r>
              <a:rPr lang="en-US" sz="1600" dirty="0" err="1"/>
              <a:t>kendimizde</a:t>
            </a:r>
            <a:r>
              <a:rPr lang="en-US" sz="1600" dirty="0"/>
              <a:t> </a:t>
            </a:r>
            <a:r>
              <a:rPr lang="en-US" sz="1600" dirty="0" err="1"/>
              <a:t>yaratabiliriz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1.ADIM : Ilk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tablolarımızdaki</a:t>
            </a:r>
            <a:r>
              <a:rPr lang="en-US" dirty="0"/>
              <a:t> </a:t>
            </a:r>
            <a:r>
              <a:rPr lang="en-US" dirty="0" err="1"/>
              <a:t>PK’ları</a:t>
            </a:r>
            <a:r>
              <a:rPr lang="en-US" dirty="0"/>
              <a:t> </a:t>
            </a:r>
            <a:r>
              <a:rPr lang="en-US" dirty="0" err="1"/>
              <a:t>belirliyoruz</a:t>
            </a:r>
            <a:r>
              <a:rPr lang="en-US" dirty="0"/>
              <a:t>. “</a:t>
            </a:r>
            <a:r>
              <a:rPr lang="en-US" dirty="0" err="1"/>
              <a:t>Ürünler_Data</a:t>
            </a:r>
            <a:r>
              <a:rPr lang="en-US" dirty="0"/>
              <a:t>” </a:t>
            </a:r>
            <a:r>
              <a:rPr lang="en-US" dirty="0" err="1"/>
              <a:t>tablosna</a:t>
            </a:r>
            <a:r>
              <a:rPr lang="en-US" dirty="0"/>
              <a:t> </a:t>
            </a:r>
            <a:r>
              <a:rPr lang="en-US" dirty="0" err="1"/>
              <a:t>tıkladık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, “KEY COLUMN” </a:t>
            </a:r>
            <a:r>
              <a:rPr lang="en-US" dirty="0" err="1"/>
              <a:t>kısmında</a:t>
            </a:r>
            <a:r>
              <a:rPr lang="en-US" dirty="0"/>
              <a:t> “</a:t>
            </a:r>
            <a:r>
              <a:rPr lang="en-US" dirty="0" err="1"/>
              <a:t>Ürün</a:t>
            </a:r>
            <a:r>
              <a:rPr lang="en-US" dirty="0"/>
              <a:t> Kodu” nu </a:t>
            </a:r>
            <a:r>
              <a:rPr lang="en-US" dirty="0" err="1"/>
              <a:t>seçtik.Bu</a:t>
            </a:r>
            <a:r>
              <a:rPr lang="en-US" dirty="0"/>
              <a:t> </a:t>
            </a:r>
            <a:r>
              <a:rPr lang="en-US" dirty="0" err="1"/>
              <a:t>İşlemi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yapabiliyoruz</a:t>
            </a:r>
            <a:r>
              <a:rPr lang="en-US" dirty="0"/>
              <a:t>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51A27E5-2ABE-5E27-675F-092BC2BB9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" t="-1903" r="-230" b="20716"/>
          <a:stretch/>
        </p:blipFill>
        <p:spPr>
          <a:xfrm>
            <a:off x="4991100" y="457200"/>
            <a:ext cx="4143954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7CDA0D0-B3C7-1C80-4CD9-3599AA4A0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3259394"/>
            <a:ext cx="4163387" cy="23508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DDEA079-6D43-1060-DB6B-E92845B3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219" y="457200"/>
            <a:ext cx="2596434" cy="6186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CF5AF7D1-3081-7969-BE45-12DAD8973AF0}"/>
              </a:ext>
            </a:extLst>
          </p:cNvPr>
          <p:cNvSpPr/>
          <p:nvPr/>
        </p:nvSpPr>
        <p:spPr>
          <a:xfrm>
            <a:off x="9501219" y="4352925"/>
            <a:ext cx="2490756" cy="657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480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6427-B294-235F-3E57-D076BC15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FCA819-62E5-5B74-4F64-72CC70CFAD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DERS_6 : VERİ MODELİNDE İLİŞKİLERİ MANUEL YARATMAK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A33F91-B2A4-4609-5A2C-782DD78D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2.ADIM : “Manage Relationships” ‘a </a:t>
            </a:r>
            <a:r>
              <a:rPr lang="en-US" sz="1600" dirty="0" err="1"/>
              <a:t>tıklıyoruz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Autodetect : POWER BI Bu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kendisi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Biz “new “ </a:t>
            </a:r>
            <a:r>
              <a:rPr lang="en-US" sz="1600" dirty="0" err="1"/>
              <a:t>diyoruz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92A66DD-C602-5B29-73F2-E7CC49AA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4" y="457200"/>
            <a:ext cx="6219825" cy="5496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2188B9CC-D7CD-F0CA-F6CB-D7C7D41C9D8D}"/>
              </a:ext>
            </a:extLst>
          </p:cNvPr>
          <p:cNvSpPr/>
          <p:nvPr/>
        </p:nvSpPr>
        <p:spPr>
          <a:xfrm>
            <a:off x="10382250" y="3305967"/>
            <a:ext cx="742950" cy="8755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BE14C1AC-534D-36EA-F9C8-FA8651715785}"/>
              </a:ext>
            </a:extLst>
          </p:cNvPr>
          <p:cNvSpPr/>
          <p:nvPr/>
        </p:nvSpPr>
        <p:spPr>
          <a:xfrm>
            <a:off x="5486400" y="1724817"/>
            <a:ext cx="742950" cy="8755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36028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7D694-746A-8642-255E-1C6AB075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4F96-987D-A67B-8189-1B9E220B5D8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DERS_6 : VERİ MODELİNDE İLİŞKİLERİ MANUEL YARATMAK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CFD06F-4593-90FE-92E3-3B2CE7308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“Manage </a:t>
            </a:r>
            <a:r>
              <a:rPr lang="en-US" sz="1600" dirty="0" err="1"/>
              <a:t>Relationships”ta</a:t>
            </a:r>
            <a:r>
              <a:rPr lang="en-US" sz="1600" dirty="0"/>
              <a:t> </a:t>
            </a:r>
            <a:r>
              <a:rPr lang="en-US" sz="1600" dirty="0" err="1"/>
              <a:t>kurulan</a:t>
            </a:r>
            <a:r>
              <a:rPr lang="en-US" sz="1600" dirty="0"/>
              <a:t> </a:t>
            </a:r>
            <a:r>
              <a:rPr lang="en-US" sz="1600" dirty="0" err="1"/>
              <a:t>bütün</a:t>
            </a:r>
            <a:r>
              <a:rPr lang="en-US" sz="1600" dirty="0"/>
              <a:t> </a:t>
            </a:r>
            <a:r>
              <a:rPr lang="en-US" sz="1600" dirty="0" err="1"/>
              <a:t>ilişkilerimizi</a:t>
            </a:r>
            <a:r>
              <a:rPr lang="en-US" sz="1600" dirty="0"/>
              <a:t> </a:t>
            </a:r>
            <a:r>
              <a:rPr lang="en-US" sz="1600" dirty="0" err="1"/>
              <a:t>görebiliriz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93DA6A3-4CC1-AA04-2680-A27D18D3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2606139"/>
            <a:ext cx="5682289" cy="4061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6C071DEC-A246-1B9E-2667-C7FC23D0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4" y="457200"/>
            <a:ext cx="4986903" cy="1769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086BEBF7-A692-8F5D-D770-224745AD8141}"/>
              </a:ext>
            </a:extLst>
          </p:cNvPr>
          <p:cNvSpPr/>
          <p:nvPr/>
        </p:nvSpPr>
        <p:spPr>
          <a:xfrm>
            <a:off x="9816077" y="658017"/>
            <a:ext cx="742950" cy="8755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9215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C48F8-CFBD-9508-268A-9DB8C01F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A931-CAAC-D5F5-541C-6F302FA4F2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DERS_6 : VERİ MODELİNDE İLİŞKİLERİ MANUEL YARATMAK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C9471-5533-F75D-290B-C813052B2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tablolarıımızı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aldık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modelimizi</a:t>
            </a:r>
            <a:r>
              <a:rPr lang="en-US" dirty="0"/>
              <a:t> </a:t>
            </a:r>
            <a:r>
              <a:rPr lang="en-US" dirty="0" err="1"/>
              <a:t>oluşturduk</a:t>
            </a:r>
            <a:r>
              <a:rPr lang="en-US" dirty="0"/>
              <a:t>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974B927-19B2-57B7-3265-EC761D86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62" y="1801690"/>
            <a:ext cx="7165687" cy="29989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41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B3B7-B4A0-03DA-1560-FCADE67A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87191-BF27-A94E-3E79-1286F5C1500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DERS_7 : İlk </a:t>
            </a:r>
            <a:r>
              <a:rPr lang="en-US" sz="1800" dirty="0" err="1"/>
              <a:t>Tablomuz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2200CF-B0BF-B6D2-77E9-73431CF3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 </a:t>
            </a:r>
            <a:r>
              <a:rPr lang="en-US" dirty="0" err="1"/>
              <a:t>Modelini</a:t>
            </a:r>
            <a:r>
              <a:rPr lang="en-US" dirty="0"/>
              <a:t> </a:t>
            </a:r>
            <a:r>
              <a:rPr lang="en-US" dirty="0" err="1"/>
              <a:t>oluşturduktan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,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bazındaki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satışlarımızı</a:t>
            </a:r>
            <a:r>
              <a:rPr lang="en-US" dirty="0"/>
              <a:t> </a:t>
            </a:r>
            <a:r>
              <a:rPr lang="en-US" dirty="0" err="1"/>
              <a:t>bulalım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400B76-295E-B478-7FA7-EE3EB38A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23821"/>
            <a:ext cx="3772426" cy="2915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D2D47EB-657C-2AE2-C1EC-6982C0DB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551" y="485775"/>
            <a:ext cx="1855527" cy="5582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34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DD1C1-F447-AC50-23EF-0A9F7F08C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807B5-7585-E35A-F2CF-B05D3EA3779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DERS_8 : AKTİF VE İNAKTİF İLİŞKİ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DCBCB3-B88A-83E7-C17C-E04A4C35B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İki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olabilir.Ancak</a:t>
            </a:r>
            <a:r>
              <a:rPr lang="en-US" dirty="0"/>
              <a:t>  </a:t>
            </a:r>
            <a:r>
              <a:rPr lang="en-US" dirty="0" err="1"/>
              <a:t>dilersek</a:t>
            </a:r>
            <a:r>
              <a:rPr lang="en-US" dirty="0"/>
              <a:t> 2.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de </a:t>
            </a:r>
            <a:r>
              <a:rPr lang="en-US" dirty="0" err="1"/>
              <a:t>yaratabiliriz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inaktif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Dilersek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25.inaktif </a:t>
            </a:r>
            <a:r>
              <a:rPr lang="en-US" dirty="0" err="1"/>
              <a:t>ilişkiyi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hale </a:t>
            </a:r>
            <a:r>
              <a:rPr lang="en-US" dirty="0" err="1"/>
              <a:t>getirebiliriz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74CEF05-EC24-06FB-4D8F-E36A97E8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939" y="457200"/>
            <a:ext cx="5637614" cy="2624406"/>
          </a:xfrm>
          <a:prstGeom prst="rect">
            <a:avLst/>
          </a:prstGeom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B80E980A-B18E-D22A-3598-DB43026A6F44}"/>
              </a:ext>
            </a:extLst>
          </p:cNvPr>
          <p:cNvSpPr/>
          <p:nvPr/>
        </p:nvSpPr>
        <p:spPr>
          <a:xfrm>
            <a:off x="7187176" y="1331649"/>
            <a:ext cx="1861573" cy="8755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57EB978-89F1-B59E-2F2A-C12AD531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820" y="3228975"/>
            <a:ext cx="2083281" cy="3386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6EF5C6EF-4CD4-F70F-78B8-D989BE0B4528}"/>
              </a:ext>
            </a:extLst>
          </p:cNvPr>
          <p:cNvSpPr/>
          <p:nvPr/>
        </p:nvSpPr>
        <p:spPr>
          <a:xfrm>
            <a:off x="5265820" y="4817799"/>
            <a:ext cx="2083281" cy="4781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37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39FE0-294E-92BB-DE0E-8AB66FF5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87C67-DEDE-515A-288D-2481E1BB2A3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DERS_9 : </a:t>
            </a:r>
            <a:r>
              <a:rPr lang="en-US" sz="1800" dirty="0" err="1"/>
              <a:t>İade</a:t>
            </a:r>
            <a:r>
              <a:rPr lang="en-US" sz="1800" dirty="0"/>
              <a:t> </a:t>
            </a:r>
            <a:r>
              <a:rPr lang="en-US" sz="1800" dirty="0" err="1"/>
              <a:t>Tablosu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0FD8A-4E40-180D-74A4-3B460323F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“İade.csv” </a:t>
            </a:r>
            <a:r>
              <a:rPr lang="en-US" dirty="0" err="1"/>
              <a:t>dosyasını</a:t>
            </a:r>
            <a:r>
              <a:rPr lang="en-US" dirty="0"/>
              <a:t> </a:t>
            </a:r>
            <a:r>
              <a:rPr lang="en-US" dirty="0" err="1"/>
              <a:t>içeri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ilişkiyi</a:t>
            </a:r>
            <a:r>
              <a:rPr lang="en-US" dirty="0"/>
              <a:t> </a:t>
            </a:r>
            <a:r>
              <a:rPr lang="en-US" dirty="0" err="1"/>
              <a:t>kurarken</a:t>
            </a:r>
            <a:r>
              <a:rPr lang="en-US" dirty="0"/>
              <a:t>, </a:t>
            </a:r>
            <a:r>
              <a:rPr lang="en-US" dirty="0" err="1"/>
              <a:t>Direk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Siparişler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kıramayız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karşımıza</a:t>
            </a:r>
            <a:r>
              <a:rPr lang="en-US" dirty="0"/>
              <a:t> many to many </a:t>
            </a:r>
            <a:r>
              <a:rPr lang="en-US" dirty="0" err="1"/>
              <a:t>ilişkisi</a:t>
            </a:r>
            <a:r>
              <a:rPr lang="en-US" dirty="0"/>
              <a:t> </a:t>
            </a:r>
            <a:r>
              <a:rPr lang="en-US" dirty="0" err="1"/>
              <a:t>çıkar</a:t>
            </a:r>
            <a:r>
              <a:rPr lang="en-US" dirty="0"/>
              <a:t>. Bu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türü</a:t>
            </a:r>
            <a:r>
              <a:rPr lang="en-US" dirty="0"/>
              <a:t> </a:t>
            </a:r>
            <a:r>
              <a:rPr lang="en-US" dirty="0" err="1"/>
              <a:t>olmaz.Dolayısıyla</a:t>
            </a:r>
            <a:r>
              <a:rPr lang="en-US" dirty="0"/>
              <a:t>, </a:t>
            </a:r>
            <a:r>
              <a:rPr lang="en-US" dirty="0" err="1"/>
              <a:t>İadeler</a:t>
            </a:r>
            <a:r>
              <a:rPr lang="en-US" dirty="0"/>
              <a:t> </a:t>
            </a:r>
            <a:r>
              <a:rPr lang="en-US" dirty="0" err="1"/>
              <a:t>tablosunu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bağlayacağız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Ancak,müşteri</a:t>
            </a:r>
            <a:r>
              <a:rPr lang="en-US" dirty="0"/>
              <a:t> </a:t>
            </a:r>
            <a:r>
              <a:rPr lang="en-US" dirty="0" err="1"/>
              <a:t>bazında</a:t>
            </a:r>
            <a:r>
              <a:rPr lang="en-US" dirty="0"/>
              <a:t> herhangibir </a:t>
            </a:r>
            <a:r>
              <a:rPr lang="en-US" dirty="0" err="1"/>
              <a:t>tabloyla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kurulamadığı</a:t>
            </a:r>
            <a:r>
              <a:rPr lang="en-US" dirty="0"/>
              <a:t> </a:t>
            </a:r>
            <a:r>
              <a:rPr lang="en-US" dirty="0" err="1"/>
              <a:t>için,müşteri</a:t>
            </a:r>
            <a:r>
              <a:rPr lang="en-US" dirty="0"/>
              <a:t> </a:t>
            </a:r>
            <a:r>
              <a:rPr lang="en-US" dirty="0" err="1"/>
              <a:t>bazlı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iade</a:t>
            </a:r>
            <a:r>
              <a:rPr lang="en-US" dirty="0"/>
              <a:t> </a:t>
            </a:r>
            <a:r>
              <a:rPr lang="en-US" dirty="0" err="1"/>
              <a:t>etti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etmedi</a:t>
            </a:r>
            <a:r>
              <a:rPr lang="en-US" dirty="0"/>
              <a:t> </a:t>
            </a:r>
            <a:r>
              <a:rPr lang="en-US" dirty="0" err="1"/>
              <a:t>görebilmemiz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Bizde</a:t>
            </a:r>
            <a:r>
              <a:rPr lang="en-US" dirty="0"/>
              <a:t> “</a:t>
            </a:r>
            <a:r>
              <a:rPr lang="en-US" dirty="0" err="1"/>
              <a:t>İade</a:t>
            </a:r>
            <a:r>
              <a:rPr lang="en-US" dirty="0"/>
              <a:t>” </a:t>
            </a:r>
            <a:r>
              <a:rPr lang="en-US" dirty="0" err="1"/>
              <a:t>tablosundaki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Koudunu</a:t>
            </a:r>
            <a:r>
              <a:rPr lang="en-US" dirty="0"/>
              <a:t> “</a:t>
            </a:r>
            <a:r>
              <a:rPr lang="en-US" dirty="0" err="1"/>
              <a:t>Ürünler_Data</a:t>
            </a:r>
            <a:r>
              <a:rPr lang="en-US" dirty="0"/>
              <a:t>” </a:t>
            </a:r>
            <a:r>
              <a:rPr lang="en-US" dirty="0" err="1"/>
              <a:t>ve</a:t>
            </a:r>
            <a:r>
              <a:rPr lang="en-US" dirty="0"/>
              <a:t> “</a:t>
            </a:r>
            <a:r>
              <a:rPr lang="en-US" dirty="0" err="1"/>
              <a:t>Takvim</a:t>
            </a:r>
            <a:r>
              <a:rPr lang="en-US" dirty="0"/>
              <a:t>” </a:t>
            </a:r>
            <a:r>
              <a:rPr lang="en-US" dirty="0" err="1"/>
              <a:t>tablolarıyla</a:t>
            </a:r>
            <a:r>
              <a:rPr lang="en-US" dirty="0"/>
              <a:t> </a:t>
            </a:r>
            <a:r>
              <a:rPr lang="en-US" dirty="0" err="1"/>
              <a:t>iilişkilendirdik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E6C714-3C98-25E2-033E-16C97486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42" y="457199"/>
            <a:ext cx="7222758" cy="3811589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9D44D655-CDAF-A2B3-E308-0A6057CC1E41}"/>
              </a:ext>
            </a:extLst>
          </p:cNvPr>
          <p:cNvSpPr/>
          <p:nvPr/>
        </p:nvSpPr>
        <p:spPr>
          <a:xfrm>
            <a:off x="5067300" y="2855649"/>
            <a:ext cx="1533525" cy="117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ED02D067-9AD3-EA32-8896-7485556ED2BD}"/>
              </a:ext>
            </a:extLst>
          </p:cNvPr>
          <p:cNvSpPr/>
          <p:nvPr/>
        </p:nvSpPr>
        <p:spPr>
          <a:xfrm>
            <a:off x="8429625" y="457199"/>
            <a:ext cx="1533525" cy="1685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D23E7434-72AE-26FA-FA27-1F070ADBBB8D}"/>
              </a:ext>
            </a:extLst>
          </p:cNvPr>
          <p:cNvSpPr/>
          <p:nvPr/>
        </p:nvSpPr>
        <p:spPr>
          <a:xfrm>
            <a:off x="10658475" y="2277269"/>
            <a:ext cx="1533525" cy="1685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3716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3864-6E68-1036-D5EA-E3F04CB8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5EE85C-E86C-34BD-21F9-6C566618CF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DERS_10 : Filter Context </a:t>
            </a:r>
            <a:r>
              <a:rPr lang="en-US" sz="1800" dirty="0" err="1"/>
              <a:t>ve</a:t>
            </a:r>
            <a:r>
              <a:rPr lang="en-US" sz="1800" dirty="0"/>
              <a:t> Flow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937D6E-F5D3-F763-37B5-42CEF3FAB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Hem </a:t>
            </a:r>
            <a:r>
              <a:rPr lang="en-US" sz="1600" dirty="0" err="1"/>
              <a:t>Siparişlerden</a:t>
            </a:r>
            <a:r>
              <a:rPr lang="en-US" sz="1600" dirty="0"/>
              <a:t> hem de </a:t>
            </a:r>
            <a:r>
              <a:rPr lang="en-US" sz="1600" dirty="0" err="1"/>
              <a:t>iadelerden</a:t>
            </a:r>
            <a:r>
              <a:rPr lang="en-US" sz="1600" dirty="0"/>
              <a:t> </a:t>
            </a:r>
            <a:r>
              <a:rPr lang="en-US" sz="1600" dirty="0" err="1"/>
              <a:t>filtreleme</a:t>
            </a:r>
            <a:r>
              <a:rPr lang="en-US" sz="1600" dirty="0"/>
              <a:t> </a:t>
            </a:r>
            <a:r>
              <a:rPr lang="en-US" sz="1600" dirty="0" err="1"/>
              <a:t>yapabilmek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( </a:t>
            </a:r>
            <a:r>
              <a:rPr lang="en-US" sz="1600" b="1" dirty="0" err="1">
                <a:solidFill>
                  <a:srgbClr val="FF0000"/>
                </a:solidFill>
              </a:rPr>
              <a:t>verileri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gösterebilmek</a:t>
            </a:r>
            <a:r>
              <a:rPr lang="en-US" sz="1600" b="1" dirty="0">
                <a:solidFill>
                  <a:srgbClr val="FF0000"/>
                </a:solidFill>
              </a:rPr>
              <a:t> de </a:t>
            </a:r>
            <a:r>
              <a:rPr lang="en-US" sz="1600" b="1" dirty="0" err="1">
                <a:solidFill>
                  <a:srgbClr val="FF0000"/>
                </a:solidFill>
              </a:rPr>
              <a:t>denebilir.Normal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Filtreleme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ile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Karıştırmayalım</a:t>
            </a:r>
            <a:r>
              <a:rPr lang="en-US" sz="1600" b="1" dirty="0">
                <a:solidFill>
                  <a:srgbClr val="FF0000"/>
                </a:solidFill>
              </a:rPr>
              <a:t> )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dirty="0" err="1"/>
              <a:t>çin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doğpru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, “</a:t>
            </a:r>
            <a:r>
              <a:rPr lang="en-US" dirty="0" err="1"/>
              <a:t>Bölgeler</a:t>
            </a:r>
            <a:r>
              <a:rPr lang="en-US" dirty="0"/>
              <a:t>” </a:t>
            </a:r>
            <a:r>
              <a:rPr lang="en-US" dirty="0" err="1"/>
              <a:t>deki”Teslim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“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kolonunu</a:t>
            </a:r>
            <a:r>
              <a:rPr lang="en-US" dirty="0"/>
              <a:t> </a:t>
            </a:r>
            <a:r>
              <a:rPr lang="en-US" dirty="0" err="1"/>
              <a:t>filtrelemektir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Okun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demek,Filtrelemenin</a:t>
            </a:r>
            <a:r>
              <a:rPr lang="en-US" dirty="0"/>
              <a:t> (normal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) YUKARIDAN AŞAĞIYA DOĞRU AKMASI DEMEKTİR.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5B466FB-8E7B-904F-3181-AA4DD08E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86" y="1013886"/>
            <a:ext cx="5738916" cy="5107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860B0626-CC01-EB65-0F87-97B55A98E2BA}"/>
              </a:ext>
            </a:extLst>
          </p:cNvPr>
          <p:cNvSpPr/>
          <p:nvPr/>
        </p:nvSpPr>
        <p:spPr>
          <a:xfrm>
            <a:off x="6638925" y="2579424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19C2CAF3-33EA-19B6-32AB-A28CADED7D3A}"/>
              </a:ext>
            </a:extLst>
          </p:cNvPr>
          <p:cNvSpPr/>
          <p:nvPr/>
        </p:nvSpPr>
        <p:spPr>
          <a:xfrm>
            <a:off x="5872162" y="4322100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7" name="Dikdörtgen: Köşeleri Yuvarlatılmış 16">
            <a:extLst>
              <a:ext uri="{FF2B5EF4-FFF2-40B4-BE49-F238E27FC236}">
                <a16:creationId xmlns:a16="http://schemas.microsoft.com/office/drawing/2014/main" id="{9E936D85-D3BF-3040-49F7-6C99E87C272B}"/>
              </a:ext>
            </a:extLst>
          </p:cNvPr>
          <p:cNvSpPr/>
          <p:nvPr/>
        </p:nvSpPr>
        <p:spPr>
          <a:xfrm>
            <a:off x="9358312" y="5198400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284ECF08-DCE1-7534-830F-5B7C1E2CE6EE}"/>
              </a:ext>
            </a:extLst>
          </p:cNvPr>
          <p:cNvSpPr/>
          <p:nvPr/>
        </p:nvSpPr>
        <p:spPr>
          <a:xfrm>
            <a:off x="8334375" y="3608918"/>
            <a:ext cx="21907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D6A5E67D-E15B-3EBF-227E-6E1C47058A43}"/>
              </a:ext>
            </a:extLst>
          </p:cNvPr>
          <p:cNvSpPr/>
          <p:nvPr/>
        </p:nvSpPr>
        <p:spPr>
          <a:xfrm>
            <a:off x="8553450" y="3786056"/>
            <a:ext cx="21907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3426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90C8A-0D84-4B36-391B-C130A8F3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E275F-2B2C-46BB-D743-20E68E7FD1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DERS_10 : Filter Context </a:t>
            </a:r>
            <a:r>
              <a:rPr lang="en-US" sz="1800" dirty="0" err="1"/>
              <a:t>ve</a:t>
            </a:r>
            <a:r>
              <a:rPr lang="en-US" sz="1800" dirty="0"/>
              <a:t> Flow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5AF48-CA9E-8519-8178-E428BC71C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Hem </a:t>
            </a:r>
            <a:r>
              <a:rPr lang="en-US" sz="1600" dirty="0" err="1"/>
              <a:t>Siparişlerden</a:t>
            </a:r>
            <a:r>
              <a:rPr lang="en-US" sz="1600" dirty="0"/>
              <a:t> hem de </a:t>
            </a:r>
            <a:r>
              <a:rPr lang="en-US" sz="1600" dirty="0" err="1"/>
              <a:t>iadelerden</a:t>
            </a:r>
            <a:r>
              <a:rPr lang="en-US" sz="1600" dirty="0"/>
              <a:t> </a:t>
            </a:r>
            <a:r>
              <a:rPr lang="en-US" sz="1600" dirty="0" err="1"/>
              <a:t>filtreleme</a:t>
            </a:r>
            <a:r>
              <a:rPr lang="en-US" sz="1600" dirty="0"/>
              <a:t> </a:t>
            </a:r>
            <a:r>
              <a:rPr lang="en-US" sz="1600" dirty="0" err="1"/>
              <a:t>yapabilmek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( </a:t>
            </a:r>
            <a:r>
              <a:rPr lang="en-US" sz="1600" b="1" dirty="0" err="1">
                <a:solidFill>
                  <a:srgbClr val="FF0000"/>
                </a:solidFill>
              </a:rPr>
              <a:t>verileri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gösterebilmek</a:t>
            </a:r>
            <a:r>
              <a:rPr lang="en-US" sz="1600" b="1" dirty="0">
                <a:solidFill>
                  <a:srgbClr val="FF0000"/>
                </a:solidFill>
              </a:rPr>
              <a:t> de </a:t>
            </a:r>
            <a:r>
              <a:rPr lang="en-US" sz="1600" b="1" dirty="0" err="1">
                <a:solidFill>
                  <a:srgbClr val="FF0000"/>
                </a:solidFill>
              </a:rPr>
              <a:t>denebilir.Normal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Filtreleme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ile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Karıştırmayalım</a:t>
            </a:r>
            <a:r>
              <a:rPr lang="en-US" sz="1600" b="1" dirty="0">
                <a:solidFill>
                  <a:srgbClr val="FF0000"/>
                </a:solidFill>
              </a:rPr>
              <a:t> )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dirty="0" err="1"/>
              <a:t>çin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doğpru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, “</a:t>
            </a:r>
            <a:r>
              <a:rPr lang="en-US" dirty="0" err="1"/>
              <a:t>Bölgeler</a:t>
            </a:r>
            <a:r>
              <a:rPr lang="en-US" dirty="0"/>
              <a:t>” </a:t>
            </a:r>
            <a:r>
              <a:rPr lang="en-US" dirty="0" err="1"/>
              <a:t>deki”Teslim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“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kolonunu</a:t>
            </a:r>
            <a:r>
              <a:rPr lang="en-US" dirty="0"/>
              <a:t> </a:t>
            </a:r>
            <a:r>
              <a:rPr lang="en-US" dirty="0" err="1"/>
              <a:t>filtrelemektir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31D2E54C-039C-AECC-0181-DCB37D6DCC95}"/>
              </a:ext>
            </a:extLst>
          </p:cNvPr>
          <p:cNvSpPr/>
          <p:nvPr/>
        </p:nvSpPr>
        <p:spPr>
          <a:xfrm>
            <a:off x="6638925" y="2579424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D351A943-5E00-4EC7-48D7-D0F70B72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1239563"/>
            <a:ext cx="4782217" cy="2867425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3733B835-D3AB-DD1C-CF42-CF452623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133" y="656838"/>
            <a:ext cx="2181529" cy="5544324"/>
          </a:xfrm>
          <a:prstGeom prst="rect">
            <a:avLst/>
          </a:prstGeom>
        </p:spPr>
      </p:pic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69397403-873E-602D-979D-610CAF5FE100}"/>
              </a:ext>
            </a:extLst>
          </p:cNvPr>
          <p:cNvSpPr/>
          <p:nvPr/>
        </p:nvSpPr>
        <p:spPr>
          <a:xfrm>
            <a:off x="9818687" y="1062425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DD495026-DB7F-91B2-7786-6E82E1BA97FA}"/>
              </a:ext>
            </a:extLst>
          </p:cNvPr>
          <p:cNvSpPr/>
          <p:nvPr/>
        </p:nvSpPr>
        <p:spPr>
          <a:xfrm>
            <a:off x="9723133" y="3277517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B9EEE0CE-A632-2570-499E-65B29620F8EA}"/>
              </a:ext>
            </a:extLst>
          </p:cNvPr>
          <p:cNvSpPr/>
          <p:nvPr/>
        </p:nvSpPr>
        <p:spPr>
          <a:xfrm>
            <a:off x="9783609" y="5018735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986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615E7-23A8-D5B7-8329-A6CCA1A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32369D-DABE-99EC-0451-8B75E589D8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DERS_10 : Filter Context </a:t>
            </a:r>
            <a:r>
              <a:rPr lang="en-US" sz="1800" dirty="0" err="1"/>
              <a:t>ve</a:t>
            </a:r>
            <a:r>
              <a:rPr lang="en-US" sz="1800" dirty="0"/>
              <a:t> Flow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B99B1E-FCA2-8B4A-C358-AD547E3FA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Diyelimki</a:t>
            </a:r>
            <a:r>
              <a:rPr lang="en-US" dirty="0"/>
              <a:t>,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sütununu</a:t>
            </a:r>
            <a:r>
              <a:rPr lang="en-US" dirty="0"/>
              <a:t> “</a:t>
            </a:r>
            <a:r>
              <a:rPr lang="en-US" dirty="0" err="1"/>
              <a:t>Siparişler_Data</a:t>
            </a:r>
            <a:r>
              <a:rPr lang="en-US" dirty="0"/>
              <a:t>” </a:t>
            </a:r>
            <a:r>
              <a:rPr lang="en-US" dirty="0" err="1"/>
              <a:t>tabloısundan</a:t>
            </a:r>
            <a:r>
              <a:rPr lang="en-US" dirty="0"/>
              <a:t> </a:t>
            </a:r>
            <a:r>
              <a:rPr lang="en-US" dirty="0" err="1"/>
              <a:t>aldık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o zaman </a:t>
            </a:r>
            <a:r>
              <a:rPr lang="en-US" dirty="0" err="1"/>
              <a:t>İadeleri</a:t>
            </a:r>
            <a:r>
              <a:rPr lang="en-US" dirty="0"/>
              <a:t> </a:t>
            </a:r>
            <a:r>
              <a:rPr lang="en-US" dirty="0" err="1"/>
              <a:t>filtreleyebilmemiz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D14C6581-C62E-CBDA-A342-22E0B6F6571E}"/>
              </a:ext>
            </a:extLst>
          </p:cNvPr>
          <p:cNvSpPr/>
          <p:nvPr/>
        </p:nvSpPr>
        <p:spPr>
          <a:xfrm>
            <a:off x="6638925" y="2579424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0130430-B7F0-10CA-9359-35745ECA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91" y="1832439"/>
            <a:ext cx="4544059" cy="2838846"/>
          </a:xfrm>
          <a:prstGeom prst="rect">
            <a:avLst/>
          </a:prstGeom>
        </p:spPr>
      </p:pic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D23D042A-D310-7DB5-5E6B-FAA905A1FB72}"/>
              </a:ext>
            </a:extLst>
          </p:cNvPr>
          <p:cNvSpPr/>
          <p:nvPr/>
        </p:nvSpPr>
        <p:spPr>
          <a:xfrm>
            <a:off x="7439025" y="1998299"/>
            <a:ext cx="1356525" cy="2383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E04A88A-1D75-CB71-88D2-A1996E5E2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216" y="979791"/>
            <a:ext cx="2152950" cy="44202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4F5145F9-699C-348B-5CDA-C06548351548}"/>
              </a:ext>
            </a:extLst>
          </p:cNvPr>
          <p:cNvSpPr/>
          <p:nvPr/>
        </p:nvSpPr>
        <p:spPr>
          <a:xfrm>
            <a:off x="9521216" y="1103716"/>
            <a:ext cx="2152950" cy="42962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169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E12D-1DA0-D6D2-5F51-D2C814919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44904-10A7-26B9-74AC-CAFDDF4742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49BE77-E118-4F50-05E9-0E368EF05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 </a:t>
            </a:r>
            <a:r>
              <a:rPr lang="en-US" dirty="0" err="1"/>
              <a:t>datamıza</a:t>
            </a:r>
            <a:r>
              <a:rPr lang="en-US" dirty="0"/>
              <a:t> </a:t>
            </a:r>
            <a:r>
              <a:rPr lang="en-US" dirty="0" err="1"/>
              <a:t>Bağlanma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Datalarımızı</a:t>
            </a:r>
            <a:r>
              <a:rPr lang="en-US" dirty="0"/>
              <a:t> Power Query </a:t>
            </a:r>
            <a:r>
              <a:rPr lang="en-US" dirty="0" err="1"/>
              <a:t>Editöründe</a:t>
            </a:r>
            <a:r>
              <a:rPr lang="en-US" dirty="0"/>
              <a:t> </a:t>
            </a:r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İşlemini</a:t>
            </a:r>
            <a:r>
              <a:rPr lang="en-US" dirty="0"/>
              <a:t> </a:t>
            </a:r>
            <a:r>
              <a:rPr lang="en-US" dirty="0" err="1"/>
              <a:t>yapcağız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menüye</a:t>
            </a:r>
            <a:r>
              <a:rPr lang="en-US" dirty="0"/>
              <a:t> </a:t>
            </a:r>
            <a:r>
              <a:rPr lang="en-US" dirty="0" err="1"/>
              <a:t>excelde</a:t>
            </a:r>
            <a:r>
              <a:rPr lang="en-US" dirty="0"/>
              <a:t> de </a:t>
            </a:r>
            <a:r>
              <a:rPr lang="en-US" dirty="0" err="1"/>
              <a:t>mevut</a:t>
            </a:r>
            <a:r>
              <a:rPr lang="en-US" dirty="0"/>
              <a:t> </a:t>
            </a:r>
            <a:r>
              <a:rPr lang="en-US" dirty="0" err="1"/>
              <a:t>olup,burada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excelde</a:t>
            </a:r>
            <a:r>
              <a:rPr lang="en-US" dirty="0"/>
              <a:t> de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AA754A9-DC95-7274-C246-0B3E6488393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6968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F40BE-CDE2-26F4-3A49-53D2CA4C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794D92-A32C-F4A5-8C08-A03C5C129F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DERS_11 : 2 </a:t>
            </a:r>
            <a:r>
              <a:rPr lang="en-US" sz="1800" dirty="0" err="1"/>
              <a:t>Yönlü</a:t>
            </a:r>
            <a:r>
              <a:rPr lang="en-US" sz="1800" dirty="0"/>
              <a:t> Filter Context </a:t>
            </a:r>
            <a:r>
              <a:rPr lang="en-US" sz="1800" dirty="0" err="1"/>
              <a:t>ve</a:t>
            </a:r>
            <a:r>
              <a:rPr lang="en-US" sz="1800" dirty="0"/>
              <a:t> Flow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3994DC-F5F6-EF0F-BA28-06D8FD6EF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Okun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demek,Filtrelemenin</a:t>
            </a:r>
            <a:r>
              <a:rPr lang="en-US" dirty="0"/>
              <a:t> (normal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)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akması</a:t>
            </a:r>
            <a:r>
              <a:rPr lang="en-US" dirty="0"/>
              <a:t> </a:t>
            </a:r>
            <a:r>
              <a:rPr lang="en-US" dirty="0" err="1"/>
              <a:t>demektir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Ancak</a:t>
            </a:r>
            <a:r>
              <a:rPr lang="en-US" dirty="0"/>
              <a:t> biz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yönlü</a:t>
            </a:r>
            <a:r>
              <a:rPr lang="en-US" dirty="0"/>
              <a:t> de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Böylece</a:t>
            </a:r>
            <a:r>
              <a:rPr lang="en-US" dirty="0"/>
              <a:t> hem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hemde </a:t>
            </a:r>
            <a:r>
              <a:rPr lang="en-US" dirty="0" err="1"/>
              <a:t>aşağıdan</a:t>
            </a:r>
            <a:r>
              <a:rPr lang="en-US" dirty="0"/>
              <a:t> </a:t>
            </a:r>
            <a:r>
              <a:rPr lang="en-US" dirty="0" err="1"/>
              <a:t>yukarıya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053A0499-60A8-1F35-C846-817967A7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86" y="1013886"/>
            <a:ext cx="5738916" cy="5107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DDD7D474-4422-3EC9-C031-7B3951063541}"/>
              </a:ext>
            </a:extLst>
          </p:cNvPr>
          <p:cNvSpPr/>
          <p:nvPr/>
        </p:nvSpPr>
        <p:spPr>
          <a:xfrm>
            <a:off x="6638925" y="2579424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37639C50-6021-8D2D-C1E6-D181DB0EB8E5}"/>
              </a:ext>
            </a:extLst>
          </p:cNvPr>
          <p:cNvSpPr/>
          <p:nvPr/>
        </p:nvSpPr>
        <p:spPr>
          <a:xfrm>
            <a:off x="5872162" y="4322100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7" name="Dikdörtgen: Köşeleri Yuvarlatılmış 16">
            <a:extLst>
              <a:ext uri="{FF2B5EF4-FFF2-40B4-BE49-F238E27FC236}">
                <a16:creationId xmlns:a16="http://schemas.microsoft.com/office/drawing/2014/main" id="{3B45928F-CF20-C5F7-A4B9-4B961CFCD7D7}"/>
              </a:ext>
            </a:extLst>
          </p:cNvPr>
          <p:cNvSpPr/>
          <p:nvPr/>
        </p:nvSpPr>
        <p:spPr>
          <a:xfrm>
            <a:off x="9358312" y="5198400"/>
            <a:ext cx="153352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851447D6-2889-7005-8E0F-85E1DFECB72C}"/>
              </a:ext>
            </a:extLst>
          </p:cNvPr>
          <p:cNvSpPr/>
          <p:nvPr/>
        </p:nvSpPr>
        <p:spPr>
          <a:xfrm>
            <a:off x="8334375" y="3608918"/>
            <a:ext cx="21907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0B9905F3-EBBF-E272-E817-A56826572685}"/>
              </a:ext>
            </a:extLst>
          </p:cNvPr>
          <p:cNvSpPr/>
          <p:nvPr/>
        </p:nvSpPr>
        <p:spPr>
          <a:xfrm>
            <a:off x="8553450" y="3786056"/>
            <a:ext cx="21907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4482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91DB-1B33-2021-FF52-54C45403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019454-DFDB-9373-7647-21281F0D8F7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DERS_11 : 2 </a:t>
            </a:r>
            <a:r>
              <a:rPr lang="en-US" sz="1800" dirty="0" err="1"/>
              <a:t>Yönlü</a:t>
            </a:r>
            <a:r>
              <a:rPr lang="en-US" sz="1800" dirty="0"/>
              <a:t> Filter Context </a:t>
            </a:r>
            <a:r>
              <a:rPr lang="en-US" sz="1800" dirty="0" err="1"/>
              <a:t>ve</a:t>
            </a:r>
            <a:r>
              <a:rPr lang="en-US" sz="1800" dirty="0"/>
              <a:t> Flow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F65E53-0F9D-AAF5-75EB-191A6271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Normalde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“</a:t>
            </a:r>
            <a:r>
              <a:rPr lang="en-US" dirty="0" err="1"/>
              <a:t>Bölgeler</a:t>
            </a:r>
            <a:r>
              <a:rPr lang="en-US" dirty="0"/>
              <a:t>” </a:t>
            </a:r>
            <a:r>
              <a:rPr lang="en-US" dirty="0" err="1"/>
              <a:t>tablosundan</a:t>
            </a:r>
            <a:r>
              <a:rPr lang="en-US" dirty="0"/>
              <a:t>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nu </a:t>
            </a:r>
            <a:r>
              <a:rPr lang="en-US" dirty="0" err="1"/>
              <a:t>kullanabiliyorduk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Artık</a:t>
            </a:r>
            <a:r>
              <a:rPr lang="en-US" dirty="0"/>
              <a:t>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nu Hem “</a:t>
            </a:r>
            <a:r>
              <a:rPr lang="en-US" dirty="0" err="1"/>
              <a:t>Bölgeler</a:t>
            </a:r>
            <a:r>
              <a:rPr lang="en-US" dirty="0"/>
              <a:t>” den hemde “</a:t>
            </a:r>
            <a:r>
              <a:rPr lang="en-US" dirty="0" err="1"/>
              <a:t>Siparişler_Data</a:t>
            </a:r>
            <a:r>
              <a:rPr lang="en-US" dirty="0"/>
              <a:t>” </a:t>
            </a:r>
            <a:r>
              <a:rPr lang="en-US" dirty="0" err="1"/>
              <a:t>tablsoundan</a:t>
            </a:r>
            <a:r>
              <a:rPr lang="en-US" dirty="0"/>
              <a:t> </a:t>
            </a:r>
            <a:r>
              <a:rPr lang="en-US" dirty="0" err="1"/>
              <a:t>alabiliriz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Oku </a:t>
            </a:r>
            <a:r>
              <a:rPr lang="en-US" dirty="0" err="1"/>
              <a:t>çift</a:t>
            </a:r>
            <a:r>
              <a:rPr lang="en-US" dirty="0"/>
              <a:t> </a:t>
            </a:r>
            <a:r>
              <a:rPr lang="en-US" dirty="0" err="1"/>
              <a:t>yönlü</a:t>
            </a:r>
            <a:r>
              <a:rPr lang="en-US" dirty="0"/>
              <a:t> </a:t>
            </a:r>
            <a:r>
              <a:rPr lang="en-US" dirty="0" err="1"/>
              <a:t>yapamaız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,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Bölgeler</a:t>
            </a:r>
            <a:r>
              <a:rPr lang="en-US" dirty="0"/>
              <a:t> </a:t>
            </a:r>
            <a:r>
              <a:rPr lang="en-US" dirty="0" err="1"/>
              <a:t>oradan</a:t>
            </a:r>
            <a:r>
              <a:rPr lang="en-US" dirty="0"/>
              <a:t> da “</a:t>
            </a:r>
            <a:r>
              <a:rPr lang="en-US" dirty="0" err="1"/>
              <a:t>İade</a:t>
            </a:r>
            <a:r>
              <a:rPr lang="en-US" dirty="0"/>
              <a:t>” </a:t>
            </a:r>
            <a:r>
              <a:rPr lang="en-US" dirty="0" err="1"/>
              <a:t>tablosuna</a:t>
            </a:r>
            <a:r>
              <a:rPr lang="en-US" dirty="0"/>
              <a:t> </a:t>
            </a:r>
            <a:r>
              <a:rPr lang="en-US" dirty="0" err="1"/>
              <a:t>akabilir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 </a:t>
            </a:r>
            <a:r>
              <a:rPr lang="en-US" dirty="0" err="1"/>
              <a:t>hala</a:t>
            </a:r>
            <a:r>
              <a:rPr lang="en-US" dirty="0"/>
              <a:t>, “</a:t>
            </a:r>
            <a:r>
              <a:rPr lang="en-US" dirty="0" err="1"/>
              <a:t>İade</a:t>
            </a:r>
            <a:r>
              <a:rPr lang="en-US" dirty="0"/>
              <a:t>” </a:t>
            </a:r>
            <a:r>
              <a:rPr lang="en-US" dirty="0" err="1"/>
              <a:t>tablosundaki</a:t>
            </a:r>
            <a:r>
              <a:rPr lang="en-US" dirty="0"/>
              <a:t> “</a:t>
            </a:r>
            <a:r>
              <a:rPr lang="en-US" dirty="0" err="1"/>
              <a:t>İade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</a:t>
            </a:r>
            <a:r>
              <a:rPr lang="en-US" dirty="0" err="1"/>
              <a:t>Kodu”nu</a:t>
            </a:r>
            <a:r>
              <a:rPr lang="en-US" dirty="0"/>
              <a:t> </a:t>
            </a:r>
            <a:r>
              <a:rPr lang="en-US" dirty="0" err="1"/>
              <a:t>kullanamayız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 biz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kullanmayacağız.Genellikle</a:t>
            </a:r>
            <a:r>
              <a:rPr lang="en-US" dirty="0"/>
              <a:t>, </a:t>
            </a:r>
            <a:r>
              <a:rPr lang="en-US" dirty="0" err="1"/>
              <a:t>Bire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Tek </a:t>
            </a:r>
            <a:r>
              <a:rPr lang="en-US" dirty="0" err="1"/>
              <a:t>yönlü</a:t>
            </a:r>
            <a:r>
              <a:rPr lang="en-US" dirty="0"/>
              <a:t>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kullancağız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7007D40-BC1C-6A8F-A24A-44A91CAC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1600590"/>
            <a:ext cx="6858000" cy="3496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7BF9FD4C-FEF3-F836-B68D-B3916DC3FD90}"/>
              </a:ext>
            </a:extLst>
          </p:cNvPr>
          <p:cNvSpPr/>
          <p:nvPr/>
        </p:nvSpPr>
        <p:spPr>
          <a:xfrm>
            <a:off x="10153650" y="3157406"/>
            <a:ext cx="1724025" cy="805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8603264E-226A-F059-718D-040D850E7590}"/>
              </a:ext>
            </a:extLst>
          </p:cNvPr>
          <p:cNvSpPr/>
          <p:nvPr/>
        </p:nvSpPr>
        <p:spPr>
          <a:xfrm>
            <a:off x="6915150" y="3875419"/>
            <a:ext cx="447675" cy="3542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9615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6094B-28F6-7766-955D-B39B4B56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FD41BC-56B6-4207-1605-ECFE6BAE11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DERS_12 : Report </a:t>
            </a:r>
            <a:r>
              <a:rPr lang="en-US" sz="1800" dirty="0" err="1"/>
              <a:t>Filter’da</a:t>
            </a:r>
            <a:r>
              <a:rPr lang="en-US" sz="1800" dirty="0"/>
              <a:t> </a:t>
            </a:r>
            <a:r>
              <a:rPr lang="en-US" sz="1800" dirty="0" err="1"/>
              <a:t>Sütunları</a:t>
            </a:r>
            <a:r>
              <a:rPr lang="en-US" sz="1800" dirty="0"/>
              <a:t> </a:t>
            </a:r>
            <a:r>
              <a:rPr lang="en-US" sz="1800" dirty="0" err="1"/>
              <a:t>Gizleme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FF59C-E13E-4938-67FC-1DFA419D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Örneğin</a:t>
            </a:r>
            <a:r>
              <a:rPr lang="en-US" dirty="0"/>
              <a:t>,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kolununu</a:t>
            </a:r>
            <a:r>
              <a:rPr lang="en-US" dirty="0"/>
              <a:t> “</a:t>
            </a:r>
            <a:r>
              <a:rPr lang="en-US" dirty="0" err="1"/>
              <a:t>Bölogeler</a:t>
            </a:r>
            <a:r>
              <a:rPr lang="en-US" dirty="0"/>
              <a:t>” </a:t>
            </a:r>
            <a:r>
              <a:rPr lang="en-US" dirty="0" err="1"/>
              <a:t>datasında</a:t>
            </a:r>
            <a:r>
              <a:rPr lang="en-US" dirty="0"/>
              <a:t> </a:t>
            </a:r>
            <a:r>
              <a:rPr lang="en-US" dirty="0" err="1"/>
              <a:t>seçmek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mantıklı</a:t>
            </a:r>
            <a:r>
              <a:rPr lang="en-US" dirty="0"/>
              <a:t>.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halde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FK’ları</a:t>
            </a:r>
            <a:r>
              <a:rPr lang="en-US" dirty="0"/>
              <a:t> </a:t>
            </a:r>
            <a:r>
              <a:rPr lang="en-US" dirty="0" err="1"/>
              <a:t>değilde</a:t>
            </a:r>
            <a:r>
              <a:rPr lang="en-US" dirty="0"/>
              <a:t> hep </a:t>
            </a:r>
            <a:r>
              <a:rPr lang="en-US" dirty="0" err="1"/>
              <a:t>PK’ları</a:t>
            </a:r>
            <a:r>
              <a:rPr lang="en-US" dirty="0"/>
              <a:t> </a:t>
            </a:r>
            <a:r>
              <a:rPr lang="en-US" dirty="0" err="1"/>
              <a:t>kullanmalıyız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Kafa</a:t>
            </a:r>
            <a:r>
              <a:rPr lang="en-US" dirty="0"/>
              <a:t> </a:t>
            </a:r>
            <a:r>
              <a:rPr lang="en-US" dirty="0" err="1"/>
              <a:t>karışıklığını</a:t>
            </a:r>
            <a:r>
              <a:rPr lang="en-US" dirty="0"/>
              <a:t> </a:t>
            </a:r>
            <a:r>
              <a:rPr lang="en-US" dirty="0" err="1"/>
              <a:t>önlemek</a:t>
            </a:r>
            <a:r>
              <a:rPr lang="en-US" dirty="0"/>
              <a:t>  </a:t>
            </a:r>
            <a:r>
              <a:rPr lang="en-US" dirty="0" err="1"/>
              <a:t>içinde</a:t>
            </a:r>
            <a:r>
              <a:rPr lang="en-US" dirty="0"/>
              <a:t>, “</a:t>
            </a:r>
            <a:r>
              <a:rPr lang="en-US" dirty="0" err="1"/>
              <a:t>Siparişler_Data</a:t>
            </a:r>
            <a:r>
              <a:rPr lang="en-US" dirty="0"/>
              <a:t>” </a:t>
            </a:r>
            <a:r>
              <a:rPr lang="en-US" dirty="0" err="1"/>
              <a:t>tablosundan</a:t>
            </a:r>
            <a:r>
              <a:rPr lang="en-US" dirty="0"/>
              <a:t>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 Kodu” </a:t>
            </a:r>
            <a:r>
              <a:rPr lang="en-US" dirty="0" err="1"/>
              <a:t>sütununu</a:t>
            </a:r>
            <a:r>
              <a:rPr lang="en-US" dirty="0"/>
              <a:t> </a:t>
            </a:r>
            <a:r>
              <a:rPr lang="en-US" dirty="0" err="1"/>
              <a:t>gizleyebiliriz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, “Report </a:t>
            </a:r>
            <a:r>
              <a:rPr lang="en-US" dirty="0" err="1"/>
              <a:t>Viewde</a:t>
            </a:r>
            <a:r>
              <a:rPr lang="en-US" dirty="0"/>
              <a:t>” </a:t>
            </a:r>
            <a:r>
              <a:rPr lang="en-US" dirty="0" err="1"/>
              <a:t>gözükmez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5427989-65A5-2294-325A-EBA6D364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83" y="323468"/>
            <a:ext cx="4001058" cy="5468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6A56E447-AA1A-C2FE-E800-0D1B16B9B54E}"/>
              </a:ext>
            </a:extLst>
          </p:cNvPr>
          <p:cNvSpPr/>
          <p:nvPr/>
        </p:nvSpPr>
        <p:spPr>
          <a:xfrm>
            <a:off x="8486775" y="4300406"/>
            <a:ext cx="2262466" cy="3573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94453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E4324-DD1F-6C4D-80B9-CB7988A1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1212B-DD9A-77DB-139A-FAF7700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DERS_13 : Model Layouts :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A09CC-08FA-14FB-D9FB-5E0CCF704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tablonun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modellerde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açarak,Örenğin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“</a:t>
            </a:r>
            <a:r>
              <a:rPr lang="en-US" dirty="0" err="1"/>
              <a:t>Siparişler</a:t>
            </a:r>
            <a:r>
              <a:rPr lang="en-US" dirty="0"/>
              <a:t>” I </a:t>
            </a:r>
            <a:r>
              <a:rPr lang="en-US" dirty="0" err="1"/>
              <a:t>ilgilendiren</a:t>
            </a:r>
            <a:r>
              <a:rPr lang="en-US" dirty="0"/>
              <a:t> </a:t>
            </a:r>
            <a:r>
              <a:rPr lang="en-US" dirty="0" err="1"/>
              <a:t>Tabloları</a:t>
            </a:r>
            <a:r>
              <a:rPr lang="en-US" dirty="0"/>
              <a:t> </a:t>
            </a:r>
            <a:r>
              <a:rPr lang="en-US" dirty="0" err="1"/>
              <a:t>görebiliriz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safa</a:t>
            </a:r>
            <a:r>
              <a:rPr lang="en-US" dirty="0"/>
              <a:t> </a:t>
            </a:r>
            <a:r>
              <a:rPr lang="en-US" dirty="0" err="1"/>
              <a:t>açıcaz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“</a:t>
            </a:r>
            <a:r>
              <a:rPr lang="en-US" dirty="0" err="1"/>
              <a:t>Siparişler_Data</a:t>
            </a:r>
            <a:r>
              <a:rPr lang="en-US" dirty="0"/>
              <a:t>” </a:t>
            </a:r>
            <a:r>
              <a:rPr lang="en-US" dirty="0" err="1"/>
              <a:t>tablosunu</a:t>
            </a:r>
            <a:r>
              <a:rPr lang="en-US" dirty="0"/>
              <a:t> </a:t>
            </a:r>
            <a:r>
              <a:rPr lang="en-US" dirty="0" err="1"/>
              <a:t>alıcaz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boş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, </a:t>
            </a:r>
            <a:r>
              <a:rPr lang="en-US" dirty="0" err="1"/>
              <a:t>sağ</a:t>
            </a:r>
            <a:r>
              <a:rPr lang="en-US" dirty="0"/>
              <a:t> </a:t>
            </a:r>
            <a:r>
              <a:rPr lang="en-US" dirty="0" err="1"/>
              <a:t>tık</a:t>
            </a:r>
            <a:r>
              <a:rPr lang="en-US" dirty="0"/>
              <a:t> </a:t>
            </a:r>
            <a:r>
              <a:rPr lang="en-US" dirty="0" err="1"/>
              <a:t>yapıp</a:t>
            </a:r>
            <a:r>
              <a:rPr lang="en-US" dirty="0"/>
              <a:t>, “Add Related Tables” I </a:t>
            </a:r>
            <a:r>
              <a:rPr lang="en-US" dirty="0" err="1"/>
              <a:t>seçebiliriz</a:t>
            </a:r>
            <a:r>
              <a:rPr lang="en-US" dirty="0"/>
              <a:t>.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sayfayı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silebiliriz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2.Diagram </a:t>
            </a:r>
            <a:r>
              <a:rPr lang="en-US" dirty="0" err="1"/>
              <a:t>görüntüsünde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tabloyu</a:t>
            </a:r>
            <a:r>
              <a:rPr lang="en-US" dirty="0"/>
              <a:t> </a:t>
            </a:r>
            <a:r>
              <a:rPr lang="en-US" dirty="0" err="1"/>
              <a:t>diagramdan</a:t>
            </a:r>
            <a:r>
              <a:rPr lang="en-US" dirty="0"/>
              <a:t> </a:t>
            </a:r>
            <a:r>
              <a:rPr lang="en-US" dirty="0" err="1"/>
              <a:t>çıkarmak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Delete From Model </a:t>
            </a:r>
            <a:r>
              <a:rPr lang="en-US" dirty="0" err="1"/>
              <a:t>demiyoruz.O</a:t>
            </a:r>
            <a:r>
              <a:rPr lang="en-US" dirty="0"/>
              <a:t> zaman ana </a:t>
            </a:r>
            <a:r>
              <a:rPr lang="en-US" dirty="0" err="1"/>
              <a:t>modelden</a:t>
            </a:r>
            <a:r>
              <a:rPr lang="en-US" dirty="0"/>
              <a:t> de siler. Biz “Remove From Diagram” </a:t>
            </a:r>
            <a:r>
              <a:rPr lang="en-US" dirty="0" err="1"/>
              <a:t>diyeceğiz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5A8ED0-05BD-AAF4-E816-65F8D815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227293"/>
            <a:ext cx="6343649" cy="321152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223EA2F-A947-8243-41F6-C8D18593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3612064"/>
            <a:ext cx="4831763" cy="2922085"/>
          </a:xfrm>
          <a:prstGeom prst="rect">
            <a:avLst/>
          </a:prstGeom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E14B2728-BB7E-A514-2380-2EA0D9B72058}"/>
              </a:ext>
            </a:extLst>
          </p:cNvPr>
          <p:cNvSpPr/>
          <p:nvPr/>
        </p:nvSpPr>
        <p:spPr>
          <a:xfrm>
            <a:off x="9305925" y="4829175"/>
            <a:ext cx="952500" cy="24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2122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1900-399C-D6F6-CA37-B699BD89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FD3C7-DB57-EBD9-F88C-2478BB2225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DERS_14 : Data Formats Ve </a:t>
            </a:r>
            <a:r>
              <a:rPr lang="en-US" sz="1800" dirty="0" err="1"/>
              <a:t>Kategorileri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EE23-ACE2-B705-4E43-B8479F626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formatını</a:t>
            </a:r>
            <a:r>
              <a:rPr lang="en-US" dirty="0"/>
              <a:t> </a:t>
            </a:r>
            <a:r>
              <a:rPr lang="en-US" dirty="0" err="1"/>
              <a:t>ayaraklyabilir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onlara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kategoriler</a:t>
            </a:r>
            <a:r>
              <a:rPr lang="en-US" dirty="0"/>
              <a:t> </a:t>
            </a:r>
            <a:r>
              <a:rPr lang="en-US" dirty="0" err="1"/>
              <a:t>atayabiliriz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Takvim</a:t>
            </a:r>
            <a:r>
              <a:rPr lang="en-US" dirty="0"/>
              <a:t>” </a:t>
            </a:r>
            <a:r>
              <a:rPr lang="en-US" dirty="0" err="1"/>
              <a:t>tablosunu</a:t>
            </a:r>
            <a:r>
              <a:rPr lang="en-US" dirty="0"/>
              <a:t> </a:t>
            </a:r>
            <a:r>
              <a:rPr lang="en-US" dirty="0" err="1"/>
              <a:t>seçtik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“Column Tools” </a:t>
            </a:r>
            <a:r>
              <a:rPr lang="en-US" dirty="0" err="1"/>
              <a:t>seçeneğinden</a:t>
            </a:r>
            <a:r>
              <a:rPr lang="en-US" dirty="0"/>
              <a:t> </a:t>
            </a:r>
            <a:r>
              <a:rPr lang="en-US" dirty="0" err="1"/>
              <a:t>formatlayabiliriz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Örneğin</a:t>
            </a:r>
            <a:r>
              <a:rPr lang="en-US" dirty="0"/>
              <a:t> “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Şehir</a:t>
            </a:r>
            <a:r>
              <a:rPr lang="en-US" dirty="0"/>
              <a:t>” </a:t>
            </a:r>
            <a:r>
              <a:rPr lang="en-US" dirty="0" err="1"/>
              <a:t>lere</a:t>
            </a:r>
            <a:r>
              <a:rPr lang="en-US" dirty="0"/>
              <a:t> “City”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verebiliriz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249AE9D-F824-FC8D-3225-06B8DA5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42" y="518702"/>
            <a:ext cx="6539466" cy="3077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E6C37073-2672-3B06-29E0-CC3F32266B4A}"/>
              </a:ext>
            </a:extLst>
          </p:cNvPr>
          <p:cNvSpPr/>
          <p:nvPr/>
        </p:nvSpPr>
        <p:spPr>
          <a:xfrm>
            <a:off x="8181975" y="518702"/>
            <a:ext cx="952500" cy="24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BE1B771B-9802-0DF4-6A5F-D161640062C6}"/>
              </a:ext>
            </a:extLst>
          </p:cNvPr>
          <p:cNvSpPr/>
          <p:nvPr/>
        </p:nvSpPr>
        <p:spPr>
          <a:xfrm>
            <a:off x="7496175" y="928277"/>
            <a:ext cx="1943100" cy="24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9B7CBE5C-6606-AF1F-76AC-1DCC389E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607" y="3761742"/>
            <a:ext cx="2281568" cy="2905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60E9CE3F-95BB-1655-EB27-CD7B28AB69DA}"/>
              </a:ext>
            </a:extLst>
          </p:cNvPr>
          <p:cNvSpPr/>
          <p:nvPr/>
        </p:nvSpPr>
        <p:spPr>
          <a:xfrm>
            <a:off x="6095999" y="4109627"/>
            <a:ext cx="1400175" cy="2147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80FDA99-499A-A568-8552-E71B7FF1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75" y="3761742"/>
            <a:ext cx="2848373" cy="2981741"/>
          </a:xfrm>
          <a:prstGeom prst="rect">
            <a:avLst/>
          </a:prstGeom>
        </p:spPr>
      </p:pic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E51FFC23-718E-89C0-7E96-44116E675C0B}"/>
              </a:ext>
            </a:extLst>
          </p:cNvPr>
          <p:cNvSpPr/>
          <p:nvPr/>
        </p:nvSpPr>
        <p:spPr>
          <a:xfrm>
            <a:off x="8205986" y="5822360"/>
            <a:ext cx="2709664" cy="311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65098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EBCA3-AF11-5AAC-E7A1-9BF85D9C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DC489E-0E30-328B-6725-6BE25AF3E7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DERS_15 : </a:t>
            </a:r>
            <a:r>
              <a:rPr lang="en-US" sz="1800" dirty="0" err="1"/>
              <a:t>Hiyerarşi</a:t>
            </a:r>
            <a:r>
              <a:rPr lang="en-US" sz="1800" dirty="0"/>
              <a:t> </a:t>
            </a:r>
            <a:r>
              <a:rPr lang="en-US" sz="1800" dirty="0" err="1"/>
              <a:t>Oluşturmak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99CA1-16C3-DD00-E0A4-115C623F5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hiyerarşisi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Yıl,Çeyrek,Ay,Hafta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Coğrafyayla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Kıta,ülke,Şehir</a:t>
            </a:r>
            <a:r>
              <a:rPr lang="en-US" dirty="0"/>
              <a:t> vs </a:t>
            </a:r>
            <a:r>
              <a:rPr lang="en-US" dirty="0" err="1"/>
              <a:t>diyebiiriz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 </a:t>
            </a:r>
            <a:r>
              <a:rPr lang="en-US" dirty="0" err="1"/>
              <a:t>Hiyerarşiye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davranır.İçini</a:t>
            </a:r>
            <a:r>
              <a:rPr lang="en-US" dirty="0"/>
              <a:t> </a:t>
            </a:r>
            <a:r>
              <a:rPr lang="en-US" dirty="0" err="1"/>
              <a:t>açabiliriz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kapatabiliriz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Bunu</a:t>
            </a:r>
            <a:r>
              <a:rPr lang="en-US" dirty="0"/>
              <a:t> Model view </a:t>
            </a:r>
            <a:r>
              <a:rPr lang="en-US" dirty="0" err="1"/>
              <a:t>veya</a:t>
            </a:r>
            <a:r>
              <a:rPr lang="en-US" dirty="0"/>
              <a:t> Table </a:t>
            </a:r>
            <a:r>
              <a:rPr lang="en-US" dirty="0" err="1"/>
              <a:t>Viewda</a:t>
            </a:r>
            <a:r>
              <a:rPr lang="en-US" dirty="0"/>
              <a:t> da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Yıl</a:t>
            </a:r>
            <a:r>
              <a:rPr lang="en-US" dirty="0"/>
              <a:t> &gt; </a:t>
            </a:r>
            <a:r>
              <a:rPr lang="en-US" dirty="0" err="1"/>
              <a:t>Sağ</a:t>
            </a:r>
            <a:r>
              <a:rPr lang="en-US" dirty="0"/>
              <a:t> </a:t>
            </a:r>
            <a:r>
              <a:rPr lang="en-US" dirty="0" err="1"/>
              <a:t>tık</a:t>
            </a:r>
            <a:r>
              <a:rPr lang="en-US" dirty="0"/>
              <a:t> &gt; Create </a:t>
            </a:r>
            <a:r>
              <a:rPr lang="en-US" dirty="0" err="1"/>
              <a:t>Hieararchy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Yeni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Hiyerarşinin</a:t>
            </a:r>
            <a:r>
              <a:rPr lang="en-US" dirty="0"/>
              <a:t> </a:t>
            </a:r>
            <a:r>
              <a:rPr lang="en-US" dirty="0" err="1"/>
              <a:t>adını</a:t>
            </a:r>
            <a:r>
              <a:rPr lang="en-US" dirty="0"/>
              <a:t> </a:t>
            </a:r>
            <a:r>
              <a:rPr lang="en-US" dirty="0" err="1"/>
              <a:t>verebiliriz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Sonra Ay ,</a:t>
            </a:r>
            <a:r>
              <a:rPr lang="en-US" dirty="0" err="1"/>
              <a:t>Hafta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Tarihide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“</a:t>
            </a:r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Hiyerarşi</a:t>
            </a:r>
            <a:r>
              <a:rPr lang="en-US" dirty="0"/>
              <a:t>”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altına</a:t>
            </a:r>
            <a:r>
              <a:rPr lang="en-US" dirty="0"/>
              <a:t> </a:t>
            </a:r>
            <a:r>
              <a:rPr lang="en-US" dirty="0" err="1"/>
              <a:t>ekliyoruz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E72C422-CC19-3D53-D823-7387946C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518702"/>
            <a:ext cx="2986382" cy="25549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A7A9D741-8D98-BA68-8019-7A2DDE69F1DE}"/>
              </a:ext>
            </a:extLst>
          </p:cNvPr>
          <p:cNvSpPr/>
          <p:nvPr/>
        </p:nvSpPr>
        <p:spPr>
          <a:xfrm>
            <a:off x="5286375" y="794927"/>
            <a:ext cx="1562100" cy="2528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7B4AD45-861D-12F5-164C-F872A73C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3267052"/>
            <a:ext cx="2572109" cy="3238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5C41D10E-F5E3-DE20-50FA-66D33248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25" y="3784356"/>
            <a:ext cx="3934240" cy="2490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8722BEE8-05FE-DF7B-AB09-CA0417D2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157" y="195748"/>
            <a:ext cx="1829055" cy="3200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880D9609-32A7-AB3B-4B3B-0D35EE2C3E77}"/>
              </a:ext>
            </a:extLst>
          </p:cNvPr>
          <p:cNvSpPr/>
          <p:nvPr/>
        </p:nvSpPr>
        <p:spPr>
          <a:xfrm>
            <a:off x="9523157" y="1669759"/>
            <a:ext cx="1829054" cy="14038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1DA9D39C-9990-D45C-314C-6219B2A8E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865" y="4228345"/>
            <a:ext cx="2572109" cy="19197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261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CB92-ACE4-ACA3-DA4F-406BB8BE7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FC1A86-9F6A-0671-4353-AD9CC8B6B7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DERS_1: GİRİŞ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0711AD-1E1B-DF1E-ADCC-BCEAA53C7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Dax ( DATA ANALYSIS EXPRESSION ): POWER </a:t>
            </a:r>
            <a:r>
              <a:rPr lang="en-US" dirty="0" err="1"/>
              <a:t>BI’ın</a:t>
            </a:r>
            <a:r>
              <a:rPr lang="en-US" dirty="0"/>
              <a:t> </a:t>
            </a:r>
            <a:r>
              <a:rPr lang="en-US" dirty="0" err="1"/>
              <a:t>formül</a:t>
            </a:r>
            <a:r>
              <a:rPr lang="en-US" dirty="0"/>
              <a:t> </a:t>
            </a:r>
            <a:r>
              <a:rPr lang="en-US" dirty="0" err="1"/>
              <a:t>dilidir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 </a:t>
            </a:r>
            <a:r>
              <a:rPr lang="en-US" dirty="0" err="1"/>
              <a:t>Modelini</a:t>
            </a:r>
            <a:r>
              <a:rPr lang="en-US" dirty="0"/>
              <a:t> Analiz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İŞLENECEKLER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</a:t>
            </a:r>
            <a:r>
              <a:rPr lang="en-US" dirty="0"/>
              <a:t> </a:t>
            </a:r>
            <a:r>
              <a:rPr lang="en-US" dirty="0" err="1"/>
              <a:t>Oluşturma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 &amp; Filter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Dax </a:t>
            </a:r>
            <a:r>
              <a:rPr lang="en-US" dirty="0" err="1"/>
              <a:t>Syntrax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</a:t>
            </a:r>
            <a:r>
              <a:rPr lang="en-US" dirty="0" err="1"/>
              <a:t>Önemli</a:t>
            </a:r>
            <a:r>
              <a:rPr lang="en-US" dirty="0"/>
              <a:t> Dax </a:t>
            </a:r>
            <a:r>
              <a:rPr lang="en-US" dirty="0" err="1"/>
              <a:t>Fonksyionları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Fonksiyonu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: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için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</a:t>
            </a:r>
            <a:r>
              <a:rPr lang="en-US" dirty="0"/>
              <a:t> : Aggregation </a:t>
            </a:r>
            <a:r>
              <a:rPr lang="en-US" dirty="0" err="1"/>
              <a:t>İşlemleri</a:t>
            </a:r>
            <a:r>
              <a:rPr lang="en-US" dirty="0"/>
              <a:t> ( SUM,MIN,MAX,AVG….)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3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89757-6634-A0F9-A98B-A1BD5EF0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ADAF7D-3183-4811-D9D0-9581D3041A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DERS_2: CALCULATED COLUMNS GİRİŞ (HESAPLANMIŞ SÜTUN )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A0BE4-A713-3A59-8396-EDD238B20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90525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Tablolarımıza</a:t>
            </a:r>
            <a:r>
              <a:rPr lang="en-US" dirty="0"/>
              <a:t> </a:t>
            </a:r>
            <a:r>
              <a:rPr lang="en-US" dirty="0" err="1"/>
              <a:t>yeni,formül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eklemedir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Exceldeki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hücre</a:t>
            </a:r>
            <a:r>
              <a:rPr lang="en-US" dirty="0"/>
              <a:t> </a:t>
            </a:r>
            <a:r>
              <a:rPr lang="en-US" dirty="0" err="1"/>
              <a:t>mantığı</a:t>
            </a:r>
            <a:r>
              <a:rPr lang="en-US" dirty="0"/>
              <a:t> </a:t>
            </a:r>
            <a:r>
              <a:rPr lang="en-US" dirty="0" err="1"/>
              <a:t>yoktur</a:t>
            </a:r>
            <a:r>
              <a:rPr lang="en-US" dirty="0"/>
              <a:t>.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tabloya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sütuna</a:t>
            </a:r>
            <a:r>
              <a:rPr lang="en-US" dirty="0"/>
              <a:t> </a:t>
            </a:r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row </a:t>
            </a:r>
            <a:r>
              <a:rPr lang="en-US" b="1" dirty="0" err="1">
                <a:solidFill>
                  <a:srgbClr val="FF0000"/>
                </a:solidFill>
              </a:rPr>
              <a:t>context’e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eder.Her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satırsdaki</a:t>
            </a:r>
            <a:r>
              <a:rPr lang="en-US" dirty="0"/>
              <a:t> </a:t>
            </a:r>
            <a:r>
              <a:rPr lang="en-US" dirty="0" err="1"/>
              <a:t>değerlere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tanımlamak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</a:t>
            </a:r>
            <a:r>
              <a:rPr lang="en-US" dirty="0" err="1"/>
              <a:t>Contextten</a:t>
            </a:r>
            <a:r>
              <a:rPr lang="en-US" dirty="0"/>
              <a:t> </a:t>
            </a:r>
            <a:r>
              <a:rPr lang="en-US" dirty="0" err="1"/>
              <a:t>Anlamaz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Sum,Count,min,max</a:t>
            </a:r>
            <a:r>
              <a:rPr lang="en-US" dirty="0"/>
              <a:t> vs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kullanışlı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kullanılmaz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yapabildiğimişz</a:t>
            </a:r>
            <a:r>
              <a:rPr lang="en-US" dirty="0"/>
              <a:t> </a:t>
            </a:r>
            <a:r>
              <a:rPr lang="en-US" dirty="0" err="1"/>
              <a:t>işlemlerin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çoğunu</a:t>
            </a:r>
            <a:r>
              <a:rPr lang="en-US" dirty="0"/>
              <a:t> POWER QUERY </a:t>
            </a:r>
            <a:r>
              <a:rPr lang="en-US" dirty="0" err="1"/>
              <a:t>EDITOR’da</a:t>
            </a:r>
            <a:r>
              <a:rPr lang="en-US" dirty="0"/>
              <a:t> da </a:t>
            </a:r>
            <a:r>
              <a:rPr lang="en-US" dirty="0" err="1"/>
              <a:t>kullanabliriz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00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915E-2D0A-88D5-3B08-B3568B9D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A55B9-5F8F-BD45-E1BB-D6FD1D8D8C3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3 :HESAPLANMIŞ SÜTUN vs ÖLÇÜ</a:t>
            </a:r>
            <a:endParaRPr lang="tr-TR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6512BF-963E-ACE5-084E-BB67433A4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2688" y="482158"/>
            <a:ext cx="6618286" cy="1918141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r>
              <a:rPr lang="en-US" sz="5600" b="1" dirty="0"/>
              <a:t>İlk </a:t>
            </a:r>
            <a:r>
              <a:rPr lang="en-US" sz="5600" b="1" dirty="0" err="1"/>
              <a:t>Yarattığımız</a:t>
            </a:r>
            <a:r>
              <a:rPr lang="en-US" sz="5600" b="1" dirty="0"/>
              <a:t> </a:t>
            </a:r>
            <a:r>
              <a:rPr lang="en-US" sz="5600" b="1" dirty="0" err="1"/>
              <a:t>Satış</a:t>
            </a:r>
            <a:r>
              <a:rPr lang="en-US" sz="5600" b="1" dirty="0"/>
              <a:t> Durumu : HESAPLANMIŞ SÜTUN</a:t>
            </a:r>
          </a:p>
          <a:p>
            <a:pPr>
              <a:lnSpc>
                <a:spcPct val="120000"/>
              </a:lnSpc>
            </a:pPr>
            <a:r>
              <a:rPr lang="en-US" sz="5600" b="1" dirty="0"/>
              <a:t>2.Yarattığımızda </a:t>
            </a:r>
            <a:r>
              <a:rPr lang="en-US" sz="5600" b="1" dirty="0" err="1"/>
              <a:t>görüldüğü</a:t>
            </a:r>
            <a:r>
              <a:rPr lang="en-US" sz="5600" b="1" dirty="0"/>
              <a:t> </a:t>
            </a:r>
            <a:r>
              <a:rPr lang="en-US" sz="5600" b="1" dirty="0" err="1"/>
              <a:t>gibi</a:t>
            </a:r>
            <a:r>
              <a:rPr lang="en-US" sz="5600" b="1" dirty="0"/>
              <a:t> </a:t>
            </a:r>
            <a:r>
              <a:rPr lang="en-US" sz="5600" b="1" dirty="0" err="1"/>
              <a:t>rakalmalr</a:t>
            </a:r>
            <a:r>
              <a:rPr lang="en-US" sz="5600" b="1" dirty="0"/>
              <a:t> </a:t>
            </a:r>
            <a:r>
              <a:rPr lang="en-US" sz="5600" b="1" dirty="0" err="1"/>
              <a:t>tekrar</a:t>
            </a:r>
            <a:r>
              <a:rPr lang="en-US" sz="5600" b="1" dirty="0"/>
              <a:t> </a:t>
            </a:r>
            <a:r>
              <a:rPr lang="en-US" sz="5600" b="1" dirty="0" err="1"/>
              <a:t>ediyor</a:t>
            </a:r>
            <a:r>
              <a:rPr lang="en-US" sz="5600" b="1" dirty="0"/>
              <a:t>. </a:t>
            </a:r>
            <a:r>
              <a:rPr lang="en-US" sz="5600" b="1" dirty="0" err="1"/>
              <a:t>Çünkü</a:t>
            </a:r>
            <a:r>
              <a:rPr lang="en-US" sz="5600" b="1" dirty="0"/>
              <a:t> </a:t>
            </a:r>
            <a:r>
              <a:rPr lang="en-US" sz="5600" b="1" dirty="0" err="1"/>
              <a:t>Hesaplanımış</a:t>
            </a:r>
            <a:r>
              <a:rPr lang="en-US" sz="5600" b="1" dirty="0"/>
              <a:t> </a:t>
            </a:r>
            <a:r>
              <a:rPr lang="en-US" sz="5600" b="1" dirty="0" err="1"/>
              <a:t>sütun</a:t>
            </a:r>
            <a:r>
              <a:rPr lang="en-US" sz="5600" b="1" dirty="0"/>
              <a:t> filter </a:t>
            </a:r>
            <a:r>
              <a:rPr lang="en-US" sz="5600" b="1" dirty="0" err="1"/>
              <a:t>contextten</a:t>
            </a:r>
            <a:r>
              <a:rPr lang="en-US" sz="5600" b="1" dirty="0"/>
              <a:t> </a:t>
            </a:r>
            <a:r>
              <a:rPr lang="en-US" sz="5600" b="1" dirty="0" err="1"/>
              <a:t>anlamaz.Row</a:t>
            </a:r>
            <a:r>
              <a:rPr lang="en-US" sz="5600" b="1" dirty="0"/>
              <a:t> Context </a:t>
            </a:r>
            <a:r>
              <a:rPr lang="en-US" sz="5600" b="1" dirty="0" err="1"/>
              <a:t>olarak</a:t>
            </a:r>
            <a:r>
              <a:rPr lang="en-US" sz="5600" b="1" dirty="0"/>
              <a:t> </a:t>
            </a:r>
            <a:r>
              <a:rPr lang="en-US" sz="5600" b="1" dirty="0" err="1"/>
              <a:t>çalışır</a:t>
            </a:r>
            <a:r>
              <a:rPr lang="en-US" sz="5600" b="1" dirty="0"/>
              <a:t>. </a:t>
            </a:r>
            <a:r>
              <a:rPr lang="en-US" sz="5600" b="1" dirty="0" err="1"/>
              <a:t>Aggreagtion</a:t>
            </a:r>
            <a:r>
              <a:rPr lang="en-US" sz="5600" b="1" dirty="0"/>
              <a:t> </a:t>
            </a:r>
            <a:r>
              <a:rPr lang="en-US" sz="5600" b="1" dirty="0" err="1"/>
              <a:t>işlemi</a:t>
            </a:r>
            <a:r>
              <a:rPr lang="en-US" sz="5600" b="1" dirty="0"/>
              <a:t> </a:t>
            </a:r>
            <a:r>
              <a:rPr lang="en-US" sz="5600" b="1" dirty="0" err="1"/>
              <a:t>yaptık</a:t>
            </a:r>
            <a:r>
              <a:rPr lang="en-US" sz="5600" b="1" dirty="0"/>
              <a:t> ( </a:t>
            </a:r>
            <a:r>
              <a:rPr lang="en-US" sz="5600" b="1" dirty="0" err="1"/>
              <a:t>sum,min,max</a:t>
            </a:r>
            <a:r>
              <a:rPr lang="en-US" sz="5600" b="1" dirty="0"/>
              <a:t> vs </a:t>
            </a:r>
            <a:r>
              <a:rPr lang="en-US" sz="5600" b="1" dirty="0" err="1"/>
              <a:t>gibi</a:t>
            </a:r>
            <a:r>
              <a:rPr lang="en-US" sz="5600" b="1" dirty="0"/>
              <a:t>…)</a:t>
            </a:r>
            <a:r>
              <a:rPr lang="en-US" sz="5600" b="1" dirty="0" err="1"/>
              <a:t>Dolayısısyla</a:t>
            </a:r>
            <a:r>
              <a:rPr lang="en-US" sz="5600" b="1" dirty="0"/>
              <a:t> </a:t>
            </a:r>
            <a:r>
              <a:rPr lang="en-US" sz="5600" b="1" dirty="0" err="1"/>
              <a:t>satır</a:t>
            </a:r>
            <a:r>
              <a:rPr lang="en-US" sz="5600" b="1" dirty="0"/>
              <a:t> </a:t>
            </a:r>
            <a:r>
              <a:rPr lang="en-US" sz="5600" b="1" dirty="0" err="1"/>
              <a:t>satır</a:t>
            </a:r>
            <a:r>
              <a:rPr lang="en-US" sz="5600" b="1" dirty="0"/>
              <a:t> </a:t>
            </a:r>
            <a:r>
              <a:rPr lang="en-US" sz="5600" b="1" dirty="0" err="1"/>
              <a:t>etki</a:t>
            </a:r>
            <a:r>
              <a:rPr lang="en-US" sz="5600" b="1" dirty="0"/>
              <a:t> </a:t>
            </a:r>
            <a:r>
              <a:rPr lang="en-US" sz="5600" b="1" dirty="0" err="1"/>
              <a:t>etmediği</a:t>
            </a:r>
            <a:r>
              <a:rPr lang="en-US" sz="5600" b="1" dirty="0"/>
              <a:t> </a:t>
            </a:r>
            <a:r>
              <a:rPr lang="en-US" sz="5600" b="1" dirty="0" err="1"/>
              <a:t>gözüküyor</a:t>
            </a:r>
            <a:r>
              <a:rPr lang="en-US" sz="5600" b="1" dirty="0"/>
              <a:t>. </a:t>
            </a:r>
            <a:r>
              <a:rPr lang="en-US" sz="5600" b="1" dirty="0" err="1"/>
              <a:t>Aggreagation</a:t>
            </a:r>
            <a:r>
              <a:rPr lang="en-US" sz="5600" b="1" dirty="0"/>
              <a:t> </a:t>
            </a:r>
            <a:r>
              <a:rPr lang="en-US" sz="5600" b="1" dirty="0" err="1"/>
              <a:t>işlemi</a:t>
            </a:r>
            <a:r>
              <a:rPr lang="en-US" sz="5600" b="1" dirty="0"/>
              <a:t> row context </a:t>
            </a:r>
            <a:r>
              <a:rPr lang="en-US" sz="5600" b="1" dirty="0" err="1"/>
              <a:t>olarak</a:t>
            </a:r>
            <a:r>
              <a:rPr lang="en-US" sz="5600" b="1" dirty="0"/>
              <a:t> </a:t>
            </a:r>
            <a:r>
              <a:rPr lang="en-US" sz="5600" b="1" dirty="0" err="1"/>
              <a:t>çalışmaz</a:t>
            </a:r>
            <a:r>
              <a:rPr lang="en-US" sz="5600" b="1" dirty="0"/>
              <a:t>. Biz </a:t>
            </a:r>
            <a:r>
              <a:rPr lang="en-US" sz="5600" b="1" dirty="0" err="1"/>
              <a:t>burada</a:t>
            </a:r>
            <a:r>
              <a:rPr lang="en-US" sz="5600" b="1" dirty="0"/>
              <a:t> “ÖLÇÜ </a:t>
            </a:r>
            <a:r>
              <a:rPr lang="en-US" sz="5600" b="1" dirty="0" err="1"/>
              <a:t>yaratmalıydık</a:t>
            </a:r>
            <a:r>
              <a:rPr lang="en-US" sz="5600" b="1" dirty="0"/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5969B93-F0DE-783B-39EB-98006F88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1" y="2421473"/>
            <a:ext cx="11496675" cy="201505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FBF3EE0-6EDD-612A-E036-E1DFE3708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4736767"/>
            <a:ext cx="11352212" cy="1434882"/>
          </a:xfrm>
          <a:prstGeom prst="rect">
            <a:avLst/>
          </a:prstGeom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A25B4F98-FFEB-EABC-62DD-5C2856541439}"/>
              </a:ext>
            </a:extLst>
          </p:cNvPr>
          <p:cNvSpPr/>
          <p:nvPr/>
        </p:nvSpPr>
        <p:spPr>
          <a:xfrm>
            <a:off x="10467975" y="3429000"/>
            <a:ext cx="1333500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04FE590B-721B-F5B7-5C80-125F1441F2BC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E64226DD-EFA6-2EA4-BABE-BC8B4DFEC3E3}"/>
              </a:ext>
            </a:extLst>
          </p:cNvPr>
          <p:cNvSpPr/>
          <p:nvPr/>
        </p:nvSpPr>
        <p:spPr>
          <a:xfrm>
            <a:off x="10438606" y="5048249"/>
            <a:ext cx="1333500" cy="11233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7737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F48A-96A7-CAA9-85AB-027EE033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04B8E-5098-AF32-1C41-5422D7D2AA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4 : ÖLÇÜ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80B2A1EC-7DE6-754F-2BB1-FAD67F171646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D126F19-8DD3-64D8-88BC-5454EFAE7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Ölçüler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gözükmezler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Pivot </a:t>
            </a:r>
            <a:r>
              <a:rPr lang="en-US" dirty="0" err="1"/>
              <a:t>tablodaki</a:t>
            </a:r>
            <a:r>
              <a:rPr lang="en-US" dirty="0"/>
              <a:t> value </a:t>
            </a:r>
            <a:r>
              <a:rPr lang="en-US" dirty="0" err="1"/>
              <a:t>kısmı</a:t>
            </a:r>
            <a:r>
              <a:rPr lang="en-US" dirty="0"/>
              <a:t> </a:t>
            </a:r>
            <a:r>
              <a:rPr lang="en-US" dirty="0" err="1"/>
              <a:t>gibidirler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Grafiklerde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Pivot </a:t>
            </a:r>
            <a:r>
              <a:rPr lang="en-US" dirty="0" err="1"/>
              <a:t>tablolarda</a:t>
            </a:r>
            <a:r>
              <a:rPr lang="en-US" dirty="0"/>
              <a:t> </a:t>
            </a:r>
            <a:r>
              <a:rPr lang="en-US" dirty="0" err="1"/>
              <a:t>gözükürler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</a:t>
            </a:r>
            <a:r>
              <a:rPr lang="en-US" dirty="0" err="1"/>
              <a:t>Colmuns</a:t>
            </a:r>
            <a:r>
              <a:rPr lang="en-US" dirty="0"/>
              <a:t> row context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ölçüler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filter context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Yani</a:t>
            </a:r>
            <a:r>
              <a:rPr lang="en-US" dirty="0"/>
              <a:t> pivot </a:t>
            </a:r>
            <a:r>
              <a:rPr lang="en-US" dirty="0" err="1"/>
              <a:t>tablodaki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sütunlarımız</a:t>
            </a:r>
            <a:r>
              <a:rPr lang="en-US" dirty="0"/>
              <a:t> </a:t>
            </a:r>
            <a:r>
              <a:rPr lang="en-US" dirty="0" err="1"/>
              <a:t>değişinde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değişince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hesaplnırlar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örnekte</a:t>
            </a:r>
            <a:r>
              <a:rPr lang="en-US" dirty="0"/>
              <a:t> </a:t>
            </a:r>
            <a:r>
              <a:rPr lang="en-US" dirty="0" err="1"/>
              <a:t>yaratılan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ölçüdür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kolonunu</a:t>
            </a:r>
            <a:r>
              <a:rPr lang="en-US" dirty="0"/>
              <a:t> Sum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uyguloyoruz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 </a:t>
            </a:r>
            <a:r>
              <a:rPr lang="en-US" dirty="0" err="1"/>
              <a:t>yaptığımıza</a:t>
            </a:r>
            <a:r>
              <a:rPr lang="en-US" dirty="0"/>
              <a:t> </a:t>
            </a:r>
            <a:r>
              <a:rPr lang="en-US" dirty="0" err="1"/>
              <a:t>Implıcıt</a:t>
            </a:r>
            <a:r>
              <a:rPr lang="en-US" dirty="0"/>
              <a:t> Measure </a:t>
            </a:r>
            <a:r>
              <a:rPr lang="en-US" dirty="0" err="1"/>
              <a:t>deniyor</a:t>
            </a:r>
            <a:r>
              <a:rPr lang="en-US" dirty="0"/>
              <a:t>.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kolonunu</a:t>
            </a:r>
            <a:r>
              <a:rPr lang="en-US" dirty="0"/>
              <a:t> </a:t>
            </a:r>
            <a:r>
              <a:rPr lang="en-US" dirty="0" err="1"/>
              <a:t>tutup</a:t>
            </a:r>
            <a:r>
              <a:rPr lang="en-US" dirty="0"/>
              <a:t> </a:t>
            </a:r>
            <a:r>
              <a:rPr lang="en-US" dirty="0" err="1"/>
              <a:t>çektik.POWER</a:t>
            </a:r>
            <a:r>
              <a:rPr lang="en-US" dirty="0"/>
              <a:t> BI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anladı</a:t>
            </a:r>
            <a:r>
              <a:rPr lang="en-US" dirty="0"/>
              <a:t>. Ve Sum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uyguladı.Yani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ölçü</a:t>
            </a:r>
            <a:r>
              <a:rPr lang="en-US" dirty="0"/>
              <a:t> </a:t>
            </a:r>
            <a:r>
              <a:rPr lang="en-US" dirty="0" err="1"/>
              <a:t>yarattı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B88AFD03-6E0B-DDB9-B83C-0CE6420A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59" y="457200"/>
            <a:ext cx="3991532" cy="2791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266B8335-569D-FA24-8E2F-5326DD0770CA}"/>
              </a:ext>
            </a:extLst>
          </p:cNvPr>
          <p:cNvSpPr/>
          <p:nvPr/>
        </p:nvSpPr>
        <p:spPr>
          <a:xfrm>
            <a:off x="5429250" y="542924"/>
            <a:ext cx="1619250" cy="12287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F5B2378A-36E4-394E-2F8E-F7F567A0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373" y="457200"/>
            <a:ext cx="1833098" cy="6101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4BB465C7-0467-AA21-4AF7-B2FBCDF7E1CE}"/>
              </a:ext>
            </a:extLst>
          </p:cNvPr>
          <p:cNvSpPr/>
          <p:nvPr/>
        </p:nvSpPr>
        <p:spPr>
          <a:xfrm>
            <a:off x="9515475" y="3507803"/>
            <a:ext cx="2019300" cy="30506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275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E0ACE-F6A5-411E-2A46-0506C8F5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9C3F13-1A52-D414-2F20-6126B99A6C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46AEC8-99CD-2FDA-668E-B5EB5604E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Siparişler.xlsx </a:t>
            </a:r>
            <a:r>
              <a:rPr lang="en-US" dirty="0" err="1"/>
              <a:t>dosyasına</a:t>
            </a:r>
            <a:r>
              <a:rPr lang="en-US" dirty="0"/>
              <a:t> </a:t>
            </a:r>
            <a:r>
              <a:rPr lang="en-US" dirty="0" err="1"/>
              <a:t>bağlanıyoruz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6E6123F-7C9B-E013-AB4A-4D057747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13" y="2292350"/>
            <a:ext cx="5620534" cy="20291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827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9E42-71D5-8892-AAE2-E3FFEDD2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1A1DC-7767-28E3-AE0C-F5AB9842D8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5 : IMPLICIT vs EXPLICIT MEASURES : 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5953F929-0E1D-8DA2-788D-311FBCB3A75C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55BFB18-BF20-CF49-D3CB-38FB33E37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Explıcıt</a:t>
            </a:r>
            <a:r>
              <a:rPr lang="en-US" dirty="0"/>
              <a:t> Measures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bizim</a:t>
            </a:r>
            <a:r>
              <a:rPr lang="en-US" dirty="0"/>
              <a:t> DAX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kendimizin</a:t>
            </a:r>
            <a:r>
              <a:rPr lang="en-US" dirty="0"/>
              <a:t> </a:t>
            </a:r>
            <a:r>
              <a:rPr lang="en-US" dirty="0" err="1"/>
              <a:t>yazdığı</a:t>
            </a:r>
            <a:r>
              <a:rPr lang="en-US" dirty="0"/>
              <a:t> </a:t>
            </a:r>
            <a:r>
              <a:rPr lang="en-US" dirty="0" err="1"/>
              <a:t>ölçülerdir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Yarattığımız</a:t>
            </a:r>
            <a:r>
              <a:rPr lang="en-US" dirty="0"/>
              <a:t> explicit </a:t>
            </a:r>
            <a:r>
              <a:rPr lang="en-US" dirty="0" err="1"/>
              <a:t>ölçüleri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DAX </a:t>
            </a:r>
            <a:r>
              <a:rPr lang="en-US" dirty="0" err="1"/>
              <a:t>hesaplamalarında</a:t>
            </a:r>
            <a:r>
              <a:rPr lang="en-US" dirty="0"/>
              <a:t> da </a:t>
            </a:r>
            <a:r>
              <a:rPr lang="en-US" dirty="0" err="1"/>
              <a:t>kullanabiliriz</a:t>
            </a:r>
            <a:r>
              <a:rPr lang="en-US" dirty="0"/>
              <a:t>. </a:t>
            </a:r>
            <a:r>
              <a:rPr lang="en-US" dirty="0" err="1"/>
              <a:t>Implıcıt</a:t>
            </a:r>
            <a:r>
              <a:rPr lang="en-US" dirty="0"/>
              <a:t> Measure </a:t>
            </a:r>
            <a:r>
              <a:rPr lang="en-US" dirty="0" err="1"/>
              <a:t>ları</a:t>
            </a:r>
            <a:r>
              <a:rPr lang="en-US" dirty="0"/>
              <a:t> </a:t>
            </a:r>
            <a:r>
              <a:rPr lang="en-US" dirty="0" err="1"/>
              <a:t>kullanamayız</a:t>
            </a:r>
            <a:r>
              <a:rPr lang="en-US" dirty="0"/>
              <a:t> ama </a:t>
            </a:r>
            <a:r>
              <a:rPr lang="en-US" dirty="0" err="1"/>
              <a:t>başka</a:t>
            </a:r>
            <a:r>
              <a:rPr lang="en-US" dirty="0"/>
              <a:t> DAX </a:t>
            </a:r>
            <a:r>
              <a:rPr lang="en-US" dirty="0" err="1"/>
              <a:t>hesaplamalarında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Ölçülerimizi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NEW MEASURE </a:t>
            </a:r>
            <a:r>
              <a:rPr lang="en-US" dirty="0" err="1"/>
              <a:t>veya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&gt; NEW MEASURE </a:t>
            </a:r>
            <a:r>
              <a:rPr lang="en-US" dirty="0" err="1"/>
              <a:t>veya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SAĞdaki</a:t>
            </a:r>
            <a:r>
              <a:rPr lang="en-US" dirty="0"/>
              <a:t> “DATA” </a:t>
            </a:r>
            <a:r>
              <a:rPr lang="en-US" dirty="0" err="1"/>
              <a:t>menüsünden</a:t>
            </a:r>
            <a:r>
              <a:rPr lang="en-US" dirty="0"/>
              <a:t> </a:t>
            </a:r>
            <a:r>
              <a:rPr lang="en-US" dirty="0" err="1"/>
              <a:t>ölçüyü</a:t>
            </a:r>
            <a:r>
              <a:rPr lang="en-US" dirty="0"/>
              <a:t> </a:t>
            </a:r>
            <a:r>
              <a:rPr lang="en-US" dirty="0" err="1"/>
              <a:t>yaratmak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tabloyu</a:t>
            </a:r>
            <a:r>
              <a:rPr lang="en-US" dirty="0"/>
              <a:t> </a:t>
            </a:r>
            <a:r>
              <a:rPr lang="en-US" dirty="0" err="1"/>
              <a:t>seçiyoruz</a:t>
            </a:r>
            <a:r>
              <a:rPr lang="en-US" dirty="0"/>
              <a:t>. Ve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Yukarıda</a:t>
            </a:r>
            <a:r>
              <a:rPr lang="en-US" dirty="0"/>
              <a:t> </a:t>
            </a:r>
            <a:r>
              <a:rPr lang="en-US" dirty="0" err="1"/>
              <a:t>çıkan</a:t>
            </a:r>
            <a:r>
              <a:rPr lang="en-US" dirty="0"/>
              <a:t> “Table Tools” </a:t>
            </a:r>
            <a:r>
              <a:rPr lang="en-US" dirty="0" err="1"/>
              <a:t>menüsünden</a:t>
            </a:r>
            <a:r>
              <a:rPr lang="en-US" dirty="0"/>
              <a:t> “New Measure” </a:t>
            </a:r>
            <a:r>
              <a:rPr lang="en-US" dirty="0" err="1"/>
              <a:t>diyerek</a:t>
            </a:r>
            <a:r>
              <a:rPr lang="en-US" dirty="0"/>
              <a:t> de </a:t>
            </a:r>
            <a:r>
              <a:rPr lang="en-US" dirty="0" err="1"/>
              <a:t>oluşturabiliriz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Siparişler_Data</a:t>
            </a:r>
            <a:r>
              <a:rPr lang="en-US" dirty="0"/>
              <a:t>” </a:t>
            </a:r>
            <a:r>
              <a:rPr lang="en-US" dirty="0" err="1"/>
              <a:t>tablosuna</a:t>
            </a:r>
            <a:r>
              <a:rPr lang="en-US" dirty="0"/>
              <a:t> </a:t>
            </a:r>
            <a:r>
              <a:rPr lang="en-US" dirty="0" err="1"/>
              <a:t>tıkladık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“New Measure” </a:t>
            </a:r>
            <a:r>
              <a:rPr lang="en-US" dirty="0" err="1"/>
              <a:t>dedik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“Data” </a:t>
            </a:r>
            <a:r>
              <a:rPr lang="en-US" dirty="0" err="1"/>
              <a:t>sekmesindeki</a:t>
            </a:r>
            <a:r>
              <a:rPr lang="en-US" dirty="0"/>
              <a:t> </a:t>
            </a:r>
            <a:r>
              <a:rPr lang="en-US" dirty="0" err="1"/>
              <a:t>tablomuza</a:t>
            </a:r>
            <a:r>
              <a:rPr lang="en-US" dirty="0"/>
              <a:t> </a:t>
            </a:r>
            <a:r>
              <a:rPr lang="en-US" dirty="0" err="1"/>
              <a:t>Sağ</a:t>
            </a:r>
            <a:r>
              <a:rPr lang="en-US" dirty="0"/>
              <a:t> </a:t>
            </a:r>
            <a:r>
              <a:rPr lang="en-US" dirty="0" err="1"/>
              <a:t>tık</a:t>
            </a:r>
            <a:r>
              <a:rPr lang="en-US" dirty="0"/>
              <a:t> </a:t>
            </a:r>
            <a:r>
              <a:rPr lang="en-US" dirty="0" err="1"/>
              <a:t>yapıp</a:t>
            </a:r>
            <a:r>
              <a:rPr lang="en-US" dirty="0"/>
              <a:t> dad “New Measure” </a:t>
            </a:r>
            <a:r>
              <a:rPr lang="en-US" dirty="0" err="1"/>
              <a:t>diyebilirdik</a:t>
            </a:r>
            <a:r>
              <a:rPr lang="en-US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F4E0BB-1F6F-9870-6CF0-977D909C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2247424"/>
            <a:ext cx="2191056" cy="3410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B6AC096F-D157-E5A0-A16C-329869B0299D}"/>
              </a:ext>
            </a:extLst>
          </p:cNvPr>
          <p:cNvSpPr/>
          <p:nvPr/>
        </p:nvSpPr>
        <p:spPr>
          <a:xfrm>
            <a:off x="4943475" y="3457574"/>
            <a:ext cx="2133602" cy="3669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4CFF5DD-1CB4-9C70-1DA9-D87016E1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566714"/>
            <a:ext cx="7067552" cy="13811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7649F230-86C0-E515-D08D-D19C1F3AAF12}"/>
              </a:ext>
            </a:extLst>
          </p:cNvPr>
          <p:cNvSpPr/>
          <p:nvPr/>
        </p:nvSpPr>
        <p:spPr>
          <a:xfrm>
            <a:off x="5886297" y="1580934"/>
            <a:ext cx="2133602" cy="3669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4234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618C5-FE15-0240-7BA9-D66B59F6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DAC4E6-1D5E-84DF-D171-F517CD5CDA5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5 : IMPLICIT vs EXPLICIT MEASURES : 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51DA6D5F-45A4-6C64-502B-F4692168331D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FBAEB85-1770-18D8-AA45-47F11CECA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Implıcıt</a:t>
            </a:r>
            <a:r>
              <a:rPr lang="en-US" dirty="0"/>
              <a:t> measure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veren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Explıcıt</a:t>
            </a:r>
            <a:r>
              <a:rPr lang="en-US" dirty="0"/>
              <a:t> </a:t>
            </a:r>
            <a:r>
              <a:rPr lang="en-US" dirty="0" err="1"/>
              <a:t>Ölçümüzü</a:t>
            </a:r>
            <a:r>
              <a:rPr lang="en-US" dirty="0"/>
              <a:t> </a:t>
            </a:r>
            <a:r>
              <a:rPr lang="en-US" dirty="0" err="1"/>
              <a:t>yaratacağız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Normalde</a:t>
            </a:r>
            <a:r>
              <a:rPr lang="en-US" dirty="0"/>
              <a:t> </a:t>
            </a:r>
            <a:r>
              <a:rPr lang="en-US" dirty="0" err="1"/>
              <a:t>Implıcıt</a:t>
            </a:r>
            <a:r>
              <a:rPr lang="en-US" dirty="0"/>
              <a:t> Measure </a:t>
            </a:r>
            <a:r>
              <a:rPr lang="en-US" dirty="0" err="1"/>
              <a:t>kullanrak</a:t>
            </a:r>
            <a:r>
              <a:rPr lang="en-US" dirty="0"/>
              <a:t> </a:t>
            </a:r>
            <a:r>
              <a:rPr lang="en-US" dirty="0" err="1"/>
              <a:t>Yıl</a:t>
            </a:r>
            <a:r>
              <a:rPr lang="en-US" dirty="0"/>
              <a:t> </a:t>
            </a:r>
            <a:r>
              <a:rPr lang="en-US" dirty="0" err="1"/>
              <a:t>Bazlı</a:t>
            </a:r>
            <a:r>
              <a:rPr lang="en-US" dirty="0"/>
              <a:t> </a:t>
            </a:r>
            <a:r>
              <a:rPr lang="en-US" dirty="0" err="1"/>
              <a:t>Adret</a:t>
            </a:r>
            <a:r>
              <a:rPr lang="en-US" dirty="0"/>
              <a:t> </a:t>
            </a:r>
            <a:r>
              <a:rPr lang="en-US" dirty="0" err="1"/>
              <a:t>toplamlarına</a:t>
            </a:r>
            <a:r>
              <a:rPr lang="en-US" dirty="0"/>
              <a:t> 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ulaşabiliriz</a:t>
            </a:r>
            <a:r>
              <a:rPr lang="en-US" dirty="0"/>
              <a:t> ama biz </a:t>
            </a:r>
            <a:r>
              <a:rPr lang="en-US" dirty="0" err="1"/>
              <a:t>aynısını</a:t>
            </a:r>
            <a:r>
              <a:rPr lang="en-US" dirty="0"/>
              <a:t> </a:t>
            </a:r>
            <a:r>
              <a:rPr lang="en-US" dirty="0" err="1"/>
              <a:t>kendimiz</a:t>
            </a:r>
            <a:r>
              <a:rPr lang="en-US" dirty="0"/>
              <a:t> </a:t>
            </a:r>
            <a:r>
              <a:rPr lang="en-US" dirty="0" err="1"/>
              <a:t>oluşturacağız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Ayrica</a:t>
            </a:r>
            <a:r>
              <a:rPr lang="en-US" dirty="0"/>
              <a:t> </a:t>
            </a:r>
            <a:r>
              <a:rPr lang="en-US" dirty="0" err="1"/>
              <a:t>Ölçümüzün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Ana </a:t>
            </a:r>
            <a:r>
              <a:rPr lang="en-US" dirty="0" err="1"/>
              <a:t>Tablonun</a:t>
            </a:r>
            <a:r>
              <a:rPr lang="en-US" dirty="0"/>
              <a:t> </a:t>
            </a:r>
            <a:r>
              <a:rPr lang="en-US" dirty="0" err="1"/>
              <a:t>yerinide</a:t>
            </a:r>
            <a:r>
              <a:rPr lang="en-US" dirty="0"/>
              <a:t> </a:t>
            </a:r>
            <a:r>
              <a:rPr lang="en-US" dirty="0" err="1"/>
              <a:t>değiştirebiliriz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“TOPLAM ADET” </a:t>
            </a:r>
            <a:r>
              <a:rPr lang="en-US" dirty="0" err="1"/>
              <a:t>ölüçüsünü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ölçülerin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800122E-8AA2-2939-F741-E57E1AFF0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61" y="831811"/>
            <a:ext cx="2694415" cy="1943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2B8031A-409A-17BC-DED9-5C1D5AE0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461" y="2856167"/>
            <a:ext cx="4618773" cy="214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14ABD5-DC6D-8849-876D-0C1DFBDD3692}"/>
              </a:ext>
            </a:extLst>
          </p:cNvPr>
          <p:cNvSpPr txBox="1"/>
          <p:nvPr/>
        </p:nvSpPr>
        <p:spPr>
          <a:xfrm>
            <a:off x="5075236" y="134034"/>
            <a:ext cx="269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IMPLICIT MEASURE KULLANILARAK :</a:t>
            </a:r>
            <a:endParaRPr lang="tr-TR" dirty="0"/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4170121E-DC1F-2D85-59D7-556D81177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12" y="750204"/>
            <a:ext cx="2814213" cy="2025257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C7D046B2-2E4A-D531-4F58-3B052B75C351}"/>
              </a:ext>
            </a:extLst>
          </p:cNvPr>
          <p:cNvSpPr txBox="1"/>
          <p:nvPr/>
        </p:nvSpPr>
        <p:spPr>
          <a:xfrm>
            <a:off x="8072862" y="134034"/>
            <a:ext cx="269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EXPILICIT MEASURE  KULLANILARAK :</a:t>
            </a:r>
            <a:endParaRPr lang="tr-TR" dirty="0"/>
          </a:p>
        </p:txBody>
      </p:sp>
      <p:sp>
        <p:nvSpPr>
          <p:cNvPr id="19" name="Dikdörtgen: Köşeleri Yuvarlatılmış 18">
            <a:extLst>
              <a:ext uri="{FF2B5EF4-FFF2-40B4-BE49-F238E27FC236}">
                <a16:creationId xmlns:a16="http://schemas.microsoft.com/office/drawing/2014/main" id="{234E558E-D4B6-A5DC-AF41-496E6929AC9A}"/>
              </a:ext>
            </a:extLst>
          </p:cNvPr>
          <p:cNvSpPr/>
          <p:nvPr/>
        </p:nvSpPr>
        <p:spPr>
          <a:xfrm>
            <a:off x="9218610" y="1073824"/>
            <a:ext cx="944565" cy="15169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A16E70A6-ECF5-D1CE-9CA0-752E3AB16B77}"/>
              </a:ext>
            </a:extLst>
          </p:cNvPr>
          <p:cNvSpPr/>
          <p:nvPr/>
        </p:nvSpPr>
        <p:spPr>
          <a:xfrm>
            <a:off x="6018210" y="4092775"/>
            <a:ext cx="3571024" cy="9060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: Köşeleri Yuvarlatılmış 20">
            <a:extLst>
              <a:ext uri="{FF2B5EF4-FFF2-40B4-BE49-F238E27FC236}">
                <a16:creationId xmlns:a16="http://schemas.microsoft.com/office/drawing/2014/main" id="{72BA0004-FBD5-CF19-B3B0-233CC2359732}"/>
              </a:ext>
            </a:extLst>
          </p:cNvPr>
          <p:cNvSpPr/>
          <p:nvPr/>
        </p:nvSpPr>
        <p:spPr>
          <a:xfrm>
            <a:off x="4894260" y="3559051"/>
            <a:ext cx="2325690" cy="31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823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F43F-2078-D276-6844-5079A896F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09BCC-126A-FACF-9599-63D6B0EB86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6 : SEMBOLLER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442F2D54-0CEB-3925-4C95-002CE9CFAC60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02A7CB-CC79-6252-C6AF-13E36A338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Takvim</a:t>
            </a:r>
            <a:r>
              <a:rPr lang="en-US" dirty="0"/>
              <a:t>” </a:t>
            </a:r>
            <a:r>
              <a:rPr lang="en-US" dirty="0" err="1"/>
              <a:t>tablosurnaki</a:t>
            </a:r>
            <a:r>
              <a:rPr lang="en-US" dirty="0"/>
              <a:t> sigma </a:t>
            </a:r>
            <a:r>
              <a:rPr lang="en-US" dirty="0" err="1"/>
              <a:t>işaretlilerr</a:t>
            </a:r>
            <a:r>
              <a:rPr lang="en-US" dirty="0"/>
              <a:t> </a:t>
            </a: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</a:t>
            </a:r>
            <a:r>
              <a:rPr lang="en-US" dirty="0"/>
              <a:t> Data” </a:t>
            </a:r>
            <a:r>
              <a:rPr lang="en-US" dirty="0" err="1"/>
              <a:t>tablosundaki</a:t>
            </a:r>
            <a:r>
              <a:rPr lang="en-US" dirty="0"/>
              <a:t> </a:t>
            </a:r>
            <a:r>
              <a:rPr lang="en-US" dirty="0" err="1"/>
              <a:t>Hesap</a:t>
            </a:r>
            <a:r>
              <a:rPr lang="en-US" dirty="0"/>
              <a:t> </a:t>
            </a:r>
            <a:r>
              <a:rPr lang="en-US" dirty="0" err="1"/>
              <a:t>Makinesi</a:t>
            </a:r>
            <a:r>
              <a:rPr lang="en-US" dirty="0"/>
              <a:t> : </a:t>
            </a:r>
            <a:r>
              <a:rPr lang="en-US" dirty="0" err="1"/>
              <a:t>Explciit</a:t>
            </a:r>
            <a:r>
              <a:rPr lang="en-US" dirty="0"/>
              <a:t>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</a:t>
            </a:r>
            <a:r>
              <a:rPr lang="en-US" dirty="0"/>
              <a:t> Data” </a:t>
            </a:r>
            <a:r>
              <a:rPr lang="en-US" dirty="0" err="1"/>
              <a:t>tablosudaki</a:t>
            </a:r>
            <a:r>
              <a:rPr lang="en-US" dirty="0"/>
              <a:t> Sigma </a:t>
            </a:r>
            <a:r>
              <a:rPr lang="en-US" dirty="0" err="1"/>
              <a:t>İşareti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, Aggregation </a:t>
            </a:r>
            <a:r>
              <a:rPr lang="en-US" dirty="0" err="1"/>
              <a:t>uygulanabilecek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demektir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61F6FFD-67DC-9DFB-4EF8-F1AC0E62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14" y="1642915"/>
            <a:ext cx="1943371" cy="2105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E090A96-86DC-7584-D473-6A3E8956B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247" y="1647824"/>
            <a:ext cx="2048161" cy="31436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AD15B9F3-FB0E-30F6-0D6E-A328B458654D}"/>
              </a:ext>
            </a:extLst>
          </p:cNvPr>
          <p:cNvSpPr/>
          <p:nvPr/>
        </p:nvSpPr>
        <p:spPr>
          <a:xfrm>
            <a:off x="5124314" y="1903838"/>
            <a:ext cx="1943371" cy="18443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57B6A323-5508-6B93-D406-0AAC7ECCD22C}"/>
              </a:ext>
            </a:extLst>
          </p:cNvPr>
          <p:cNvSpPr/>
          <p:nvPr/>
        </p:nvSpPr>
        <p:spPr>
          <a:xfrm>
            <a:off x="7918037" y="4205434"/>
            <a:ext cx="1943371" cy="376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1920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21C4-1378-1376-74DA-F1B28603E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97E83-887F-C615-FFF6-514346BC88A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7 : ÖLÇÜ TABLOSU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77CC54AC-488C-AF3B-1122-0661B03FD09C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1503034-4B3C-387D-E3F0-08AE676F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Explicvit</a:t>
            </a:r>
            <a:r>
              <a:rPr lang="en-US" dirty="0"/>
              <a:t> </a:t>
            </a:r>
            <a:r>
              <a:rPr lang="en-US" dirty="0" err="1"/>
              <a:t>Ölçüleri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yerde</a:t>
            </a:r>
            <a:r>
              <a:rPr lang="en-US" dirty="0"/>
              <a:t> </a:t>
            </a:r>
            <a:r>
              <a:rPr lang="en-US" dirty="0" err="1"/>
              <a:t>görmek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kullandığımız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Yaratmak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1.YOL : HOME &gt; ENTER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1.YOL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yaratırsak</a:t>
            </a:r>
            <a:r>
              <a:rPr lang="en-US" dirty="0"/>
              <a:t> Veri </a:t>
            </a:r>
            <a:r>
              <a:rPr lang="en-US" dirty="0" err="1"/>
              <a:t>modelinde</a:t>
            </a:r>
            <a:r>
              <a:rPr lang="en-US" dirty="0"/>
              <a:t> Query </a:t>
            </a:r>
            <a:r>
              <a:rPr lang="en-US" dirty="0" err="1"/>
              <a:t>Editorde</a:t>
            </a:r>
            <a:r>
              <a:rPr lang="en-US" dirty="0"/>
              <a:t> gözükür.2.YOL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gözükmez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2.YOL : Table </a:t>
            </a:r>
            <a:r>
              <a:rPr lang="en-US" dirty="0" err="1"/>
              <a:t>Tools’dan</a:t>
            </a:r>
            <a:r>
              <a:rPr lang="en-US" dirty="0"/>
              <a:t> DAX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yaratabiliriz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2FB7019-AD91-8C0A-C30D-33F24556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853253"/>
            <a:ext cx="9620250" cy="14419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04422EC-9754-4319-35B0-8217A5154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0" y="562786"/>
            <a:ext cx="7270750" cy="1665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2A90B3AA-A80B-7729-CD8B-EFB4F9C88DB5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DF4D0DB5-D782-EE38-5580-CD8D17D62D5D}"/>
              </a:ext>
            </a:extLst>
          </p:cNvPr>
          <p:cNvSpPr/>
          <p:nvPr/>
        </p:nvSpPr>
        <p:spPr>
          <a:xfrm>
            <a:off x="8518392" y="1498347"/>
            <a:ext cx="1863858" cy="42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8FA8929E-DD46-47E6-280B-66482A99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49" y="1954361"/>
            <a:ext cx="3477475" cy="2763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Dikdörtgen: Köşeleri Yuvarlatılmış 16">
            <a:extLst>
              <a:ext uri="{FF2B5EF4-FFF2-40B4-BE49-F238E27FC236}">
                <a16:creationId xmlns:a16="http://schemas.microsoft.com/office/drawing/2014/main" id="{539609C1-8375-6702-93FC-5F889F45ED94}"/>
              </a:ext>
            </a:extLst>
          </p:cNvPr>
          <p:cNvSpPr/>
          <p:nvPr/>
        </p:nvSpPr>
        <p:spPr>
          <a:xfrm>
            <a:off x="5349384" y="4143740"/>
            <a:ext cx="1863858" cy="42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007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8347-25CB-2C9D-4BA3-D059B8FDF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B6D18-007A-A083-28E2-A3F2AC17623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7 : ÖLÇÜ TABLOSU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1A0A0257-CD68-7985-E404-AE4419EB035F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6DE2A8-9005-0388-9CDD-062D28DCA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Siparişler</a:t>
            </a:r>
            <a:r>
              <a:rPr lang="en-US" dirty="0"/>
              <a:t> Data” </a:t>
            </a:r>
            <a:r>
              <a:rPr lang="en-US" dirty="0" err="1"/>
              <a:t>tablsonda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“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” </a:t>
            </a:r>
            <a:r>
              <a:rPr lang="en-US" dirty="0" err="1"/>
              <a:t>ölçüsünü</a:t>
            </a:r>
            <a:r>
              <a:rPr lang="en-US" dirty="0"/>
              <a:t> “</a:t>
            </a:r>
            <a:r>
              <a:rPr lang="en-US" dirty="0" err="1"/>
              <a:t>Ölçü</a:t>
            </a:r>
            <a:r>
              <a:rPr lang="en-US" dirty="0"/>
              <a:t> </a:t>
            </a:r>
            <a:r>
              <a:rPr lang="en-US" dirty="0" err="1"/>
              <a:t>Tablosu</a:t>
            </a:r>
            <a:r>
              <a:rPr lang="en-US" dirty="0"/>
              <a:t>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taşıyabiliriz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Daha</a:t>
            </a:r>
            <a:r>
              <a:rPr lang="en-US" dirty="0"/>
              <a:t> Sonra, Column 1’I </a:t>
            </a:r>
            <a:r>
              <a:rPr lang="en-US" dirty="0" err="1"/>
              <a:t>silebiliriz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 </a:t>
            </a:r>
            <a:r>
              <a:rPr lang="en-US" dirty="0" err="1"/>
              <a:t>görünümümüz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AF13BF26-83C9-36D4-0249-C5A7AC5DC045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BE0FD9-AF34-E15A-9EE8-74485B2A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98" y="3038407"/>
            <a:ext cx="1991003" cy="9812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706CE77-2709-D70E-6385-58AF7DED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4" y="4981555"/>
            <a:ext cx="2114845" cy="638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82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3C7F2-1AB1-C65F-78DC-F2457BADA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993B02-014D-6666-58C7-03F31FEB1D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8 : FİLTER CONTEXT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AB393693-DF7D-4661-D4CE-3F44C48D8FD0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D7FC098-B39C-ABCB-1948-C45FD7CE9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Ölçüler</a:t>
            </a:r>
            <a:r>
              <a:rPr lang="en-US" dirty="0"/>
              <a:t> filter context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değişinmce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çevresindeki</a:t>
            </a:r>
            <a:r>
              <a:rPr lang="en-US" dirty="0"/>
              <a:t> </a:t>
            </a:r>
            <a:r>
              <a:rPr lang="en-US" dirty="0" err="1"/>
              <a:t>sütunlar</a:t>
            </a:r>
            <a:r>
              <a:rPr lang="en-US" dirty="0"/>
              <a:t> </a:t>
            </a:r>
            <a:r>
              <a:rPr lang="en-US" dirty="0" err="1"/>
              <a:t>değişince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 </a:t>
            </a:r>
            <a:r>
              <a:rPr lang="en-US" dirty="0" err="1"/>
              <a:t>hesaplanırlar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ürünlerin</a:t>
            </a:r>
            <a:r>
              <a:rPr lang="en-US" dirty="0"/>
              <a:t> </a:t>
            </a:r>
            <a:r>
              <a:rPr lang="en-US" dirty="0" err="1"/>
              <a:t>satış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 </a:t>
            </a:r>
            <a:r>
              <a:rPr lang="en-US" dirty="0" err="1"/>
              <a:t>dediğimizde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tablomuz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tablolar</a:t>
            </a:r>
            <a:r>
              <a:rPr lang="en-US" dirty="0"/>
              <a:t> “</a:t>
            </a:r>
            <a:r>
              <a:rPr lang="en-US" dirty="0" err="1"/>
              <a:t>Siyah</a:t>
            </a:r>
            <a:r>
              <a:rPr lang="en-US" dirty="0"/>
              <a:t>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filtrelenir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ürünlerin</a:t>
            </a:r>
            <a:r>
              <a:rPr lang="en-US" dirty="0"/>
              <a:t> </a:t>
            </a:r>
            <a:r>
              <a:rPr lang="en-US" dirty="0" err="1"/>
              <a:t>satış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A798663F-918B-8CB3-46BC-E53B205CE62D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0395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ABCA3-45A4-7BC9-6B35-F4650C83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3064E-8B5D-38DC-7171-10920BD894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9 : DAX Syntax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Operatörler</a:t>
            </a:r>
            <a:r>
              <a:rPr lang="en-US" sz="1800" dirty="0"/>
              <a:t>:</a:t>
            </a:r>
            <a:endParaRPr lang="tr-TR" sz="2000" dirty="0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190156E3-B350-8B9E-B4F3-01DB0A7B4C70}"/>
              </a:ext>
            </a:extLst>
          </p:cNvPr>
          <p:cNvSpPr/>
          <p:nvPr/>
        </p:nvSpPr>
        <p:spPr>
          <a:xfrm>
            <a:off x="1038224" y="2428874"/>
            <a:ext cx="2905125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1502EF-69D9-3A4C-C883-CDF664DA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Sütunlarda</a:t>
            </a:r>
            <a:r>
              <a:rPr lang="en-US" dirty="0"/>
              <a:t> </a:t>
            </a:r>
            <a:r>
              <a:rPr lang="en-US" dirty="0" err="1"/>
              <a:t>Fonksiyopn</a:t>
            </a:r>
            <a:r>
              <a:rPr lang="en-US" dirty="0"/>
              <a:t> </a:t>
            </a:r>
            <a:r>
              <a:rPr lang="en-US" dirty="0" err="1"/>
              <a:t>kuıllanımız</a:t>
            </a:r>
            <a:r>
              <a:rPr lang="en-US" dirty="0"/>
              <a:t> </a:t>
            </a:r>
            <a:r>
              <a:rPr lang="en-US" dirty="0" err="1"/>
              <a:t>zorunlu</a:t>
            </a:r>
            <a:r>
              <a:rPr lang="en-US" dirty="0"/>
              <a:t> </a:t>
            </a:r>
            <a:r>
              <a:rPr lang="en-US" dirty="0" err="1"/>
              <a:t>değildir.Ancak</a:t>
            </a:r>
            <a:r>
              <a:rPr lang="en-US" dirty="0"/>
              <a:t> </a:t>
            </a:r>
            <a:r>
              <a:rPr lang="en-US" dirty="0" err="1"/>
              <a:t>ölçülerde</a:t>
            </a:r>
            <a:r>
              <a:rPr lang="en-US" dirty="0"/>
              <a:t> </a:t>
            </a:r>
            <a:r>
              <a:rPr lang="en-US" dirty="0" err="1"/>
              <a:t>zorunludur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Hesaplanmış</a:t>
            </a:r>
            <a:r>
              <a:rPr lang="en-US" dirty="0"/>
              <a:t> </a:t>
            </a:r>
            <a:r>
              <a:rPr lang="en-US" dirty="0" err="1"/>
              <a:t>sütunlarda</a:t>
            </a:r>
            <a:r>
              <a:rPr lang="en-US" dirty="0"/>
              <a:t> </a:t>
            </a:r>
            <a:r>
              <a:rPr lang="tr-TR" dirty="0"/>
              <a:t>'</a:t>
            </a:r>
            <a:r>
              <a:rPr lang="tr-TR" dirty="0" err="1"/>
              <a:t>Siparişler_Data</a:t>
            </a:r>
            <a:r>
              <a:rPr lang="tr-TR" dirty="0"/>
              <a:t>'[Adet]</a:t>
            </a:r>
            <a:r>
              <a:rPr lang="en-US" dirty="0"/>
              <a:t> </a:t>
            </a:r>
            <a:r>
              <a:rPr lang="en-US" dirty="0" err="1"/>
              <a:t>yazabiliriz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kolona</a:t>
            </a:r>
            <a:r>
              <a:rPr lang="en-US" dirty="0"/>
              <a:t>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yazamyız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</a:t>
            </a:r>
            <a:r>
              <a:rPr lang="en-US" dirty="0"/>
              <a:t> </a:t>
            </a:r>
            <a:r>
              <a:rPr lang="en-US" dirty="0" err="1"/>
              <a:t>Kullanmı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 :</a:t>
            </a:r>
            <a:endParaRPr lang="tr-TR" dirty="0"/>
          </a:p>
          <a:p>
            <a:r>
              <a:rPr lang="en-US" dirty="0"/>
              <a:t>TOPLAM ADET = SUM(‘TABLO ADI [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]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Ölçülerde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operatörler</a:t>
            </a:r>
            <a:r>
              <a:rPr lang="en-US" dirty="0"/>
              <a:t> 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5F5AD85B-8F41-707F-20AA-35755096797D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362097B-72C3-EF19-7E3D-26B07C5B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89" y="1657350"/>
            <a:ext cx="7090093" cy="312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40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1363-89E4-33F3-6D31-A5204F04C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674CB4-9FA3-9B4B-81FE-93C83B3F8C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10 : DAX </a:t>
            </a:r>
            <a:r>
              <a:rPr lang="en-US" sz="1800" dirty="0" err="1"/>
              <a:t>Fonksiyonları</a:t>
            </a:r>
            <a:r>
              <a:rPr lang="en-US" sz="1800" dirty="0"/>
              <a:t> 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470FEDD2-E31E-BFAB-D5DA-251B77885BC2}"/>
              </a:ext>
            </a:extLst>
          </p:cNvPr>
          <p:cNvSpPr/>
          <p:nvPr/>
        </p:nvSpPr>
        <p:spPr>
          <a:xfrm>
            <a:off x="1657214" y="4121794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A2EAFC2-4102-9D15-D5E4-AF18CB0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4" y="2353121"/>
            <a:ext cx="9115425" cy="37519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0B2D3E9-5E0C-67E3-25A4-A6A53EB02C62}"/>
              </a:ext>
            </a:extLst>
          </p:cNvPr>
          <p:cNvSpPr/>
          <p:nvPr/>
        </p:nvSpPr>
        <p:spPr>
          <a:xfrm>
            <a:off x="1038225" y="4855220"/>
            <a:ext cx="1323976" cy="1028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2F444636-F522-AF22-F2FC-9205B92A463A}"/>
              </a:ext>
            </a:extLst>
          </p:cNvPr>
          <p:cNvCxnSpPr/>
          <p:nvPr/>
        </p:nvCxnSpPr>
        <p:spPr>
          <a:xfrm>
            <a:off x="2362201" y="5883920"/>
            <a:ext cx="876299" cy="564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34B5B22-D160-068E-DB82-D82C853E30CB}"/>
              </a:ext>
            </a:extLst>
          </p:cNvPr>
          <p:cNvSpPr txBox="1"/>
          <p:nvPr/>
        </p:nvSpPr>
        <p:spPr>
          <a:xfrm>
            <a:off x="3314700" y="64008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Tabloda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yaparlar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89725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F4F81-1FC4-C59B-DEB6-80185F810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08D72-56E1-D09C-6307-CCF345DE036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11 :</a:t>
            </a:r>
            <a:r>
              <a:rPr lang="en-US" sz="1800" dirty="0" err="1"/>
              <a:t>Matematik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İstatstik</a:t>
            </a:r>
            <a:r>
              <a:rPr lang="en-US" sz="1800" dirty="0"/>
              <a:t> </a:t>
            </a:r>
            <a:r>
              <a:rPr lang="en-US" sz="1800" dirty="0" err="1"/>
              <a:t>Fonk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34A3CC25-D749-2287-422B-361D1CCB248F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7114853-4BCC-1D57-D4C5-2469D58D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251061"/>
            <a:ext cx="9858374" cy="4416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770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0FDE-C631-21BB-0E24-6D690FAE8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457FA-A7F5-BBF1-2196-D885DA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12 :</a:t>
            </a:r>
            <a:r>
              <a:rPr lang="en-US" sz="1800" dirty="0" err="1"/>
              <a:t>Saydırma</a:t>
            </a:r>
            <a:r>
              <a:rPr lang="en-US" sz="1800" dirty="0"/>
              <a:t> </a:t>
            </a:r>
            <a:r>
              <a:rPr lang="en-US" sz="1800" dirty="0" err="1"/>
              <a:t>Fonk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FB34FEDB-DE1A-B4E5-A9BA-A49E22D514E5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460BDF6-AF6D-053F-99ED-8FD6E2AB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2269148"/>
            <a:ext cx="11439525" cy="4377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03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0A96F-92E3-1033-5FDE-1879B5FF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01681-9FE7-0872-C0FA-83036BB97F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B5F06-55D9-B1E9-73DD-8ADD83C42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CHOOSE,REMOVE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KEEP ROWS,REMOVE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sütunları</a:t>
            </a:r>
            <a:r>
              <a:rPr lang="en-US" dirty="0"/>
              <a:t> taker </a:t>
            </a:r>
            <a:r>
              <a:rPr lang="en-US" dirty="0" err="1"/>
              <a:t>taker</a:t>
            </a:r>
            <a:r>
              <a:rPr lang="en-US" dirty="0"/>
              <a:t> </a:t>
            </a:r>
            <a:r>
              <a:rPr lang="en-US" dirty="0" err="1"/>
              <a:t>manuel</a:t>
            </a:r>
            <a:r>
              <a:rPr lang="en-US" dirty="0"/>
              <a:t> </a:t>
            </a:r>
            <a:r>
              <a:rPr lang="en-US" dirty="0" err="1"/>
              <a:t>silmemiz</a:t>
            </a:r>
            <a:r>
              <a:rPr lang="en-US" dirty="0"/>
              <a:t> </a:t>
            </a:r>
            <a:r>
              <a:rPr lang="en-US" dirty="0" err="1"/>
              <a:t>tehlikeli.Çünkü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sayımız</a:t>
            </a:r>
            <a:r>
              <a:rPr lang="en-US" dirty="0"/>
              <a:t>  </a:t>
            </a:r>
            <a:r>
              <a:rPr lang="en-US" dirty="0" err="1"/>
              <a:t>artabilir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sıraya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silersek</a:t>
            </a:r>
            <a:r>
              <a:rPr lang="en-US" dirty="0"/>
              <a:t>, </a:t>
            </a:r>
            <a:r>
              <a:rPr lang="en-US" dirty="0" err="1"/>
              <a:t>düzen</a:t>
            </a:r>
            <a:r>
              <a:rPr lang="en-US" dirty="0"/>
              <a:t> </a:t>
            </a:r>
            <a:r>
              <a:rPr lang="en-US" dirty="0" err="1"/>
              <a:t>bozulabilir.Onun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hangi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tutmamız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adlarıyla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verirsek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7BAFEA0-5D37-B741-1CF0-EBD125D7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057400"/>
            <a:ext cx="6934200" cy="1223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E40F1F73-F9F6-3C2D-1359-3B7B797F5795}"/>
              </a:ext>
            </a:extLst>
          </p:cNvPr>
          <p:cNvSpPr/>
          <p:nvPr/>
        </p:nvSpPr>
        <p:spPr>
          <a:xfrm>
            <a:off x="9847208" y="2259807"/>
            <a:ext cx="2154292" cy="10212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23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2969-1B33-9F42-7331-0267CDF9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D63DF-EEB5-DCB3-62A2-E55DEFED82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13 : KOŞULLU FONK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DCA1CC94-D003-66B0-F46B-BD85F1CDB193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99DC92-87B6-F20B-4C5E-8253BDF2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250994"/>
            <a:ext cx="9323387" cy="4283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902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54BA-D7DE-E7D2-156C-69873BBC4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F5FBF-45B1-4A13-EE2B-E5F85025EB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14 : METİN FONK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CC0DC426-0D3A-AC40-2322-9B6AFCC9E469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806A3E4-BF25-0D38-0281-08399FC4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4" y="2247617"/>
            <a:ext cx="8924925" cy="4153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12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1677-9C99-B00C-0EA7-BF8A30A24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84262-C5BB-001C-6B13-ADAC5C9FCF2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15 : TARİH FONK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3E7CE30C-97F1-56A3-A598-A85572EF4723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FA5EF5-B099-6D7C-964F-098961F7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213667"/>
            <a:ext cx="9450388" cy="4263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837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007D-671C-866A-8564-35584C4E1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9D160-99C0-6EB8-C469-43AD20AE71D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16 : RELATED</a:t>
            </a:r>
            <a:endParaRPr lang="tr-TR" sz="2000" dirty="0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1D4FB23B-A001-4852-63A0-ED625605A3C8}"/>
              </a:ext>
            </a:extLst>
          </p:cNvPr>
          <p:cNvSpPr/>
          <p:nvPr/>
        </p:nvSpPr>
        <p:spPr>
          <a:xfrm>
            <a:off x="4962389" y="683269"/>
            <a:ext cx="2681422" cy="733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1CAB341-F1AD-ED10-81AF-57CA2013D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=RELATED(COLUMNNAME)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SADECE HESAPLANMIŞ SÜTUN OLARAK ÇALIŞIR.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YADA SUMX,FILTER,MAXX gibi </a:t>
            </a:r>
            <a:r>
              <a:rPr lang="tr-TR" dirty="0" err="1"/>
              <a:t>fonskitonların</a:t>
            </a:r>
            <a:r>
              <a:rPr lang="tr-TR" dirty="0"/>
              <a:t> içinde kullanılır.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EXCELDEKİ VLOOKUP'IN AYNISIDIR.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RELATED Kullanarak </a:t>
            </a:r>
            <a:r>
              <a:rPr lang="tr-TR" dirty="0" err="1"/>
              <a:t>extra</a:t>
            </a:r>
            <a:r>
              <a:rPr lang="tr-TR" dirty="0"/>
              <a:t> kolon yaratmak yerine, ilerde SUMX,FILTER gibi fonksiyonların içinde kullanacağız. Bu yöntem daha doğru çünkü yeni kolon yarattığımızda datamızı şişirmiş oluruz.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07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C2E-8A6B-DBC1-D1DB-F898E4A3A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FA7A3E-5C3C-D31D-A30B-614173DEB8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17 : CALCULATE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B063EFD-E0A5-DE14-4119-A623F90A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Exceldeki</a:t>
            </a:r>
            <a:r>
              <a:rPr lang="en-US" dirty="0"/>
              <a:t> </a:t>
            </a:r>
            <a:r>
              <a:rPr lang="en-US" dirty="0" err="1"/>
              <a:t>Sumıf,counıf</a:t>
            </a:r>
            <a:r>
              <a:rPr lang="en-US" dirty="0"/>
              <a:t> </a:t>
            </a:r>
            <a:r>
              <a:rPr lang="en-US" dirty="0" err="1"/>
              <a:t>fonskiyonlarına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Adanaya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satışların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HaftaSonu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satışların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DİKKAT !!!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Yukarıdaki</a:t>
            </a:r>
            <a:r>
              <a:rPr lang="en-US" dirty="0"/>
              <a:t> “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Satışları</a:t>
            </a:r>
            <a:r>
              <a:rPr lang="en-US" dirty="0"/>
              <a:t>” </a:t>
            </a:r>
            <a:r>
              <a:rPr lang="en-US" dirty="0" err="1"/>
              <a:t>kolonundaki</a:t>
            </a:r>
            <a:r>
              <a:rPr lang="en-US" dirty="0"/>
              <a:t> </a:t>
            </a:r>
            <a:r>
              <a:rPr lang="en-US" dirty="0" err="1"/>
              <a:t>rakamlar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Yukarıdaki</a:t>
            </a:r>
            <a:r>
              <a:rPr lang="en-US" dirty="0"/>
              <a:t> </a:t>
            </a:r>
            <a:r>
              <a:rPr lang="en-US" dirty="0" err="1"/>
              <a:t>matris’te</a:t>
            </a:r>
            <a:r>
              <a:rPr lang="en-US" dirty="0"/>
              <a:t> ilk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filter </a:t>
            </a:r>
            <a:r>
              <a:rPr lang="en-US" dirty="0" err="1"/>
              <a:t>contextimiz</a:t>
            </a:r>
            <a:r>
              <a:rPr lang="en-US" dirty="0"/>
              <a:t> </a:t>
            </a:r>
            <a:r>
              <a:rPr lang="en-US" dirty="0" err="1"/>
              <a:t>var.Yani</a:t>
            </a:r>
            <a:r>
              <a:rPr lang="en-US" dirty="0"/>
              <a:t> </a:t>
            </a:r>
            <a:r>
              <a:rPr lang="en-US" dirty="0" err="1"/>
              <a:t>ürünler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Beyaz,mavi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renklere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filtrelenmiş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adetlerimiz</a:t>
            </a:r>
            <a:r>
              <a:rPr lang="en-US" dirty="0"/>
              <a:t> </a:t>
            </a:r>
            <a:r>
              <a:rPr lang="en-US" dirty="0" err="1"/>
              <a:t>öyle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çıkmış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“</a:t>
            </a:r>
            <a:r>
              <a:rPr lang="en-US" dirty="0" err="1"/>
              <a:t>Siyah</a:t>
            </a:r>
            <a:r>
              <a:rPr lang="en-US" dirty="0"/>
              <a:t>” </a:t>
            </a:r>
            <a:r>
              <a:rPr lang="en-US" dirty="0" err="1"/>
              <a:t>satırı</a:t>
            </a:r>
            <a:r>
              <a:rPr lang="en-US" dirty="0"/>
              <a:t> </a:t>
            </a:r>
            <a:r>
              <a:rPr lang="en-US" dirty="0" err="1"/>
              <a:t>ilşk</a:t>
            </a:r>
            <a:r>
              <a:rPr lang="en-US" dirty="0"/>
              <a:t>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ürünler</a:t>
            </a:r>
            <a:r>
              <a:rPr lang="en-US" dirty="0"/>
              <a:t> </a:t>
            </a:r>
            <a:r>
              <a:rPr lang="en-US" dirty="0" err="1"/>
              <a:t>filtresi</a:t>
            </a:r>
            <a:r>
              <a:rPr lang="en-US" dirty="0"/>
              <a:t>, </a:t>
            </a:r>
            <a:r>
              <a:rPr lang="en-US" dirty="0" err="1"/>
              <a:t>uygulanmış.Ve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buraya</a:t>
            </a:r>
            <a:r>
              <a:rPr lang="en-US" dirty="0"/>
              <a:t> Calculate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“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” </a:t>
            </a:r>
            <a:r>
              <a:rPr lang="en-US" dirty="0" err="1"/>
              <a:t>filtresi</a:t>
            </a:r>
            <a:r>
              <a:rPr lang="en-US" dirty="0"/>
              <a:t> </a:t>
            </a:r>
            <a:r>
              <a:rPr lang="en-US" dirty="0" err="1"/>
              <a:t>uygulanmış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2.sütunda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değilde,beyaz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28.302 </a:t>
            </a:r>
            <a:r>
              <a:rPr lang="en-US" dirty="0" err="1"/>
              <a:t>görmemizin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, </a:t>
            </a:r>
            <a:r>
              <a:rPr lang="en-US" dirty="0" err="1"/>
              <a:t>alculate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ilk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filtrelemesinin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filter </a:t>
            </a:r>
            <a:r>
              <a:rPr lang="en-US" dirty="0" err="1"/>
              <a:t>contextin</a:t>
            </a:r>
            <a:r>
              <a:rPr lang="en-US" dirty="0"/>
              <a:t> </a:t>
            </a:r>
            <a:r>
              <a:rPr lang="en-US" dirty="0" err="1"/>
              <a:t>önüne</a:t>
            </a:r>
            <a:r>
              <a:rPr lang="en-US" dirty="0"/>
              <a:t> </a:t>
            </a:r>
            <a:r>
              <a:rPr lang="en-US" dirty="0" err="1"/>
              <a:t>geçiyor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ilk </a:t>
            </a:r>
            <a:r>
              <a:rPr lang="en-US" dirty="0" err="1"/>
              <a:t>filtreyi</a:t>
            </a:r>
            <a:r>
              <a:rPr lang="en-US" dirty="0"/>
              <a:t> </a:t>
            </a:r>
            <a:r>
              <a:rPr lang="en-US" dirty="0" err="1"/>
              <a:t>eziyor</a:t>
            </a:r>
            <a:r>
              <a:rPr lang="en-US" dirty="0"/>
              <a:t>. Bu </a:t>
            </a:r>
            <a:r>
              <a:rPr lang="en-US" dirty="0" err="1"/>
              <a:t>yüzden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satışı</a:t>
            </a:r>
            <a:r>
              <a:rPr lang="en-US" dirty="0"/>
              <a:t> </a:t>
            </a:r>
            <a:r>
              <a:rPr lang="en-US" dirty="0" err="1"/>
              <a:t>değilde</a:t>
            </a:r>
            <a:r>
              <a:rPr lang="en-US" dirty="0"/>
              <a:t>, 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satışlarını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E4A988B-32AE-F174-7E48-D0185888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453523"/>
            <a:ext cx="6867527" cy="2471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37AB76E-880D-2651-5FFE-D6A36351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13" y="351461"/>
            <a:ext cx="4629796" cy="1581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DA1BB680-EA8F-D902-D45D-4B38656E9527}"/>
              </a:ext>
            </a:extLst>
          </p:cNvPr>
          <p:cNvSpPr/>
          <p:nvPr/>
        </p:nvSpPr>
        <p:spPr>
          <a:xfrm>
            <a:off x="8710611" y="389561"/>
            <a:ext cx="1938339" cy="12312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071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17B8-F4FC-4B0F-9E95-68B066A4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24BF6C-0742-7989-3564-79C02D237C8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18 : ÖNEMLİ NOT 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8938760-6838-A238-E081-5587A8C5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tabloda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aslında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rakam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 ama biz </a:t>
            </a:r>
            <a:r>
              <a:rPr lang="en-US" dirty="0" err="1"/>
              <a:t>genede</a:t>
            </a:r>
            <a:r>
              <a:rPr lang="en-US" dirty="0"/>
              <a:t> 25.164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BI’ da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hesaplaması</a:t>
            </a:r>
            <a:r>
              <a:rPr lang="en-US" dirty="0"/>
              <a:t> </a:t>
            </a:r>
            <a:r>
              <a:rPr lang="en-US" dirty="0" err="1"/>
              <a:t>exceldeki</a:t>
            </a:r>
            <a:r>
              <a:rPr lang="en-US" dirty="0"/>
              <a:t> “</a:t>
            </a:r>
            <a:r>
              <a:rPr lang="en-US" dirty="0" err="1"/>
              <a:t>yukarıdakilerin</a:t>
            </a:r>
            <a:r>
              <a:rPr lang="en-US" dirty="0"/>
              <a:t> </a:t>
            </a:r>
            <a:r>
              <a:rPr lang="en-US" dirty="0" err="1"/>
              <a:t>toplamını</a:t>
            </a:r>
            <a:r>
              <a:rPr lang="en-US" dirty="0"/>
              <a:t> </a:t>
            </a:r>
            <a:r>
              <a:rPr lang="en-US" dirty="0" err="1"/>
              <a:t>alayım</a:t>
            </a:r>
            <a:r>
              <a:rPr lang="en-US" dirty="0"/>
              <a:t>”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yapılmaz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,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kategorilerde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hesaplanırlar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görüntünün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,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sipariş</a:t>
            </a:r>
            <a:r>
              <a:rPr lang="en-US" dirty="0"/>
              <a:t> no;’</a:t>
            </a:r>
            <a:r>
              <a:rPr lang="en-US" dirty="0" err="1"/>
              <a:t>larının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1 </a:t>
            </a:r>
            <a:r>
              <a:rPr lang="en-US" dirty="0" err="1"/>
              <a:t>kez</a:t>
            </a:r>
            <a:r>
              <a:rPr lang="en-US" dirty="0"/>
              <a:t>, </a:t>
            </a:r>
            <a:r>
              <a:rPr lang="en-US" dirty="0" err="1"/>
              <a:t>bisiklet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aksesuar</a:t>
            </a:r>
            <a:r>
              <a:rPr lang="en-US" dirty="0"/>
              <a:t> </a:t>
            </a:r>
            <a:r>
              <a:rPr lang="en-US" dirty="0" err="1"/>
              <a:t>ürünleri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1’er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alınmasından</a:t>
            </a:r>
            <a:r>
              <a:rPr lang="en-US" dirty="0"/>
              <a:t> </a:t>
            </a:r>
            <a:r>
              <a:rPr lang="en-US" dirty="0" err="1"/>
              <a:t>kaynaklanmaktadır</a:t>
            </a:r>
            <a:r>
              <a:rPr lang="en-US" dirty="0"/>
              <a:t>.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aynbı</a:t>
            </a:r>
            <a:r>
              <a:rPr lang="en-US" dirty="0"/>
              <a:t> </a:t>
            </a:r>
            <a:r>
              <a:rPr lang="en-US" dirty="0" err="1"/>
              <a:t>sipariş</a:t>
            </a:r>
            <a:r>
              <a:rPr lang="en-US" dirty="0"/>
              <a:t> </a:t>
            </a:r>
            <a:r>
              <a:rPr lang="en-US" dirty="0" err="1"/>
              <a:t>numarasında</a:t>
            </a:r>
            <a:r>
              <a:rPr lang="en-US" dirty="0"/>
              <a:t> 2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kategorideki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satılmış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65C1567-C466-6800-70F2-D1C783C1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13" y="2185838"/>
            <a:ext cx="5001323" cy="214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1E8CCB5-DD42-9CB3-8F0D-87356F2BA88A}"/>
              </a:ext>
            </a:extLst>
          </p:cNvPr>
          <p:cNvSpPr/>
          <p:nvPr/>
        </p:nvSpPr>
        <p:spPr>
          <a:xfrm>
            <a:off x="8996361" y="2216794"/>
            <a:ext cx="1938339" cy="21434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60945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25AE9-6763-FCBC-E76D-6584DA5D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D816B-AB68-B805-015B-95E86E4F80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19 : CALCULATE ÖRNEK: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3656349-EC53-8DF5-F387-71D31FD4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TELEFON İADE ADETLERİ VE ORANLARINI BULUNUZ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842F4AD3-FAD7-2987-D5EB-BA167B83EA7F}"/>
              </a:ext>
            </a:extLst>
          </p:cNvPr>
          <p:cNvSpPr/>
          <p:nvPr/>
        </p:nvSpPr>
        <p:spPr>
          <a:xfrm>
            <a:off x="8996361" y="2216794"/>
            <a:ext cx="1938339" cy="21434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08857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314D-35E8-C609-2951-4BCCA088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3CA2B-ACB0-D0F3-91D2-458D911978F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20 : CALCULATE ÖRNEK: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E01E555-B137-1A56-5583-944563E4E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tr-TR" sz="1800" b="0" i="0" dirty="0">
                <a:effectLst/>
                <a:latin typeface="Consolas" panose="020B0609020204030204" pitchFamily="49" charset="0"/>
              </a:rPr>
              <a:t>• BAYİŞ VEYA DEOP1 'DEN YAPILAN SATIŞLARIN ADET TOPLAMI</a:t>
            </a:r>
            <a:endParaRPr lang="tr-TR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tr-TR" b="0" i="0" dirty="0">
                <a:effectLst/>
                <a:latin typeface="Consolas" panose="020B0609020204030204" pitchFamily="49" charset="0"/>
              </a:rPr>
              <a:t>• </a:t>
            </a:r>
            <a:r>
              <a:rPr lang="tr-TR" sz="1800" b="0" i="0" dirty="0">
                <a:effectLst/>
                <a:latin typeface="Consolas" panose="020B0609020204030204" pitchFamily="49" charset="0"/>
              </a:rPr>
              <a:t>BAYİ VEYA MOBİLDEN YAPILAN ADETLERİN SATIŞ TOPLAMI</a:t>
            </a:r>
            <a:endParaRPr lang="tr-TR" b="0" i="0" dirty="0">
              <a:effectLst/>
              <a:latin typeface="Segoe UI" panose="020B0502040204020203" pitchFamily="34" charset="0"/>
            </a:endParaRPr>
          </a:p>
          <a:p>
            <a:pPr algn="l"/>
            <a:endParaRPr lang="tr-TR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tr-TR" b="0" i="0" dirty="0">
                <a:effectLst/>
                <a:latin typeface="Consolas" panose="020B0609020204030204" pitchFamily="49" charset="0"/>
              </a:rPr>
              <a:t>• </a:t>
            </a:r>
            <a:r>
              <a:rPr lang="tr-TR" sz="1800" b="0" i="0" dirty="0">
                <a:effectLst/>
                <a:latin typeface="Consolas" panose="020B0609020204030204" pitchFamily="49" charset="0"/>
              </a:rPr>
              <a:t>2021'DEN SONRA MOBİLDEN VE DEPO 1'DEN YAPILAN SATIŞLARIN ADET TOPLAMI ( versiyon 1)</a:t>
            </a:r>
            <a:endParaRPr lang="tr-TR" b="0" i="0" dirty="0">
              <a:effectLst/>
              <a:latin typeface="Segoe UI" panose="020B0502040204020203" pitchFamily="34" charset="0"/>
            </a:endParaRPr>
          </a:p>
          <a:p>
            <a:pPr algn="l"/>
            <a:endParaRPr lang="tr-TR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tr-TR" b="0" i="0" dirty="0">
                <a:effectLst/>
                <a:latin typeface="Consolas" panose="020B0609020204030204" pitchFamily="49" charset="0"/>
              </a:rPr>
              <a:t>• </a:t>
            </a:r>
            <a:r>
              <a:rPr lang="tr-TR" sz="1800" b="0" i="0" dirty="0">
                <a:effectLst/>
                <a:latin typeface="Consolas" panose="020B0609020204030204" pitchFamily="49" charset="0"/>
              </a:rPr>
              <a:t>2021'DEN SONRA MOBİLDEN VE DEPO 1'DEN YAPILAN SATIŞLARIN ADET TOPLAMI ( versiyon 2)</a:t>
            </a:r>
            <a:endParaRPr lang="tr-TR" b="0" i="0" dirty="0"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3FBD90B5-E9AF-9EF3-A659-A3338DF5C3E4}"/>
              </a:ext>
            </a:extLst>
          </p:cNvPr>
          <p:cNvSpPr/>
          <p:nvPr/>
        </p:nvSpPr>
        <p:spPr>
          <a:xfrm>
            <a:off x="8996361" y="2216794"/>
            <a:ext cx="1938339" cy="21434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8101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A99A-24C6-023C-988A-17050199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E5197E-2DCF-CEB8-115D-ACAC10A4D59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21 : ALL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8CF7DF8-5A29-BEBF-EBA0-A5070A0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Tablo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sütundaki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satırları</a:t>
            </a:r>
            <a:r>
              <a:rPr lang="en-US" dirty="0"/>
              <a:t> döner </a:t>
            </a:r>
            <a:r>
              <a:rPr lang="en-US" dirty="0" err="1"/>
              <a:t>ve</a:t>
            </a:r>
            <a:r>
              <a:rPr lang="en-US" dirty="0"/>
              <a:t> herhangibir </a:t>
            </a:r>
            <a:r>
              <a:rPr lang="en-US" dirty="0" err="1"/>
              <a:t>filtreyi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almaz</a:t>
            </a:r>
            <a:r>
              <a:rPr lang="en-US" dirty="0"/>
              <a:t>. </a:t>
            </a:r>
            <a:r>
              <a:rPr lang="en-US" dirty="0" err="1"/>
              <a:t>Buradaki</a:t>
            </a:r>
            <a:r>
              <a:rPr lang="en-US" dirty="0"/>
              <a:t> </a:t>
            </a:r>
            <a:r>
              <a:rPr lang="en-US" dirty="0" err="1"/>
              <a:t>filtreden</a:t>
            </a:r>
            <a:r>
              <a:rPr lang="en-US" dirty="0"/>
              <a:t> </a:t>
            </a:r>
            <a:r>
              <a:rPr lang="en-US" dirty="0" err="1"/>
              <a:t>kastımız</a:t>
            </a:r>
            <a:r>
              <a:rPr lang="en-US" dirty="0"/>
              <a:t> “Filter </a:t>
            </a:r>
            <a:r>
              <a:rPr lang="en-US" dirty="0" err="1"/>
              <a:t>context”tir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Tek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dönmez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döner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tablonun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alt </a:t>
            </a:r>
            <a:r>
              <a:rPr lang="en-US" dirty="0" err="1"/>
              <a:t>kümesini</a:t>
            </a:r>
            <a:r>
              <a:rPr lang="en-US" dirty="0"/>
              <a:t> döner.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Gennellikle</a:t>
            </a:r>
            <a:r>
              <a:rPr lang="en-US" dirty="0"/>
              <a:t> Calculate </a:t>
            </a:r>
            <a:r>
              <a:rPr lang="en-US" dirty="0" err="1"/>
              <a:t>ve</a:t>
            </a:r>
            <a:r>
              <a:rPr lang="en-US" dirty="0"/>
              <a:t> FILTER </a:t>
            </a:r>
            <a:r>
              <a:rPr lang="en-US" dirty="0" err="1"/>
              <a:t>Fonk</a:t>
            </a:r>
            <a:r>
              <a:rPr lang="en-US" dirty="0"/>
              <a:t>.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Ve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nadir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Genellikle</a:t>
            </a:r>
            <a:r>
              <a:rPr lang="en-US" dirty="0"/>
              <a:t> Dip </a:t>
            </a:r>
            <a:r>
              <a:rPr lang="en-US" dirty="0" err="1"/>
              <a:t>toplamda</a:t>
            </a:r>
            <a:r>
              <a:rPr lang="en-US" dirty="0"/>
              <a:t> </a:t>
            </a:r>
            <a:r>
              <a:rPr lang="en-US" dirty="0" err="1"/>
              <a:t>yüzdesel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Sağda</a:t>
            </a:r>
            <a:r>
              <a:rPr lang="en-US" dirty="0"/>
              <a:t> </a:t>
            </a:r>
            <a:r>
              <a:rPr lang="en-US" dirty="0" err="1"/>
              <a:t>görüldğü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Eşya,iTelefon</a:t>
            </a:r>
            <a:r>
              <a:rPr lang="en-US" dirty="0"/>
              <a:t> ,</a:t>
            </a:r>
            <a:r>
              <a:rPr lang="en-US" dirty="0" err="1"/>
              <a:t>Kulaklık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filter context </a:t>
            </a:r>
            <a:r>
              <a:rPr lang="en-US" dirty="0" err="1"/>
              <a:t>uygulamadan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satırlarda</a:t>
            </a:r>
            <a:r>
              <a:rPr lang="en-US" dirty="0"/>
              <a:t> 67.579 </a:t>
            </a:r>
            <a:r>
              <a:rPr lang="en-US" dirty="0" err="1"/>
              <a:t>rakamını</a:t>
            </a:r>
            <a:r>
              <a:rPr lang="en-US" dirty="0"/>
              <a:t> </a:t>
            </a:r>
            <a:r>
              <a:rPr lang="en-US" dirty="0" err="1"/>
              <a:t>döndü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47FDAF74-5284-1983-98BB-5A2C9F433A16}"/>
              </a:ext>
            </a:extLst>
          </p:cNvPr>
          <p:cNvSpPr/>
          <p:nvPr/>
        </p:nvSpPr>
        <p:spPr>
          <a:xfrm>
            <a:off x="5291136" y="349894"/>
            <a:ext cx="1938339" cy="13550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E1D8B7-43D6-540F-2C00-54AB88B7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11" y="457200"/>
            <a:ext cx="7029450" cy="31303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6BF64A3-D15C-A0DB-B6FE-4917C906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47" y="3814680"/>
            <a:ext cx="7011378" cy="390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D842BB4-F06A-3BD8-097F-31A8100E7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386" y="4336406"/>
            <a:ext cx="6239188" cy="21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687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9F35-A8C9-1366-BCA1-536621A89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ADE3E-A600-F2AD-B710-663886E9458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21 : ALL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B19717B-7491-09AB-C87E-69844D407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 </a:t>
            </a:r>
            <a:r>
              <a:rPr lang="en-US" dirty="0" err="1"/>
              <a:t>yarattığımız</a:t>
            </a:r>
            <a:r>
              <a:rPr lang="en-US" dirty="0"/>
              <a:t> </a:t>
            </a:r>
            <a:r>
              <a:rPr lang="en-US" dirty="0" err="1"/>
              <a:t>kolonu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anlamsız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sağda</a:t>
            </a:r>
            <a:r>
              <a:rPr lang="en-US" dirty="0"/>
              <a:t> </a:t>
            </a:r>
            <a:r>
              <a:rPr lang="en-US" dirty="0" err="1"/>
              <a:t>yağtığımız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% </a:t>
            </a:r>
            <a:r>
              <a:rPr lang="en-US" dirty="0" err="1"/>
              <a:t>hesaplamarda</a:t>
            </a:r>
            <a:r>
              <a:rPr lang="en-US" dirty="0"/>
              <a:t> </a:t>
            </a:r>
            <a:r>
              <a:rPr lang="en-US" dirty="0" err="1"/>
              <a:t>kullancağız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Hatta “ (ALL) TOPLAM SATILAN ADET” </a:t>
            </a:r>
            <a:r>
              <a:rPr lang="en-US" dirty="0" err="1"/>
              <a:t>kolonu</a:t>
            </a:r>
            <a:r>
              <a:rPr lang="en-US" dirty="0"/>
              <a:t> </a:t>
            </a:r>
            <a:r>
              <a:rPr lang="en-US" dirty="0" err="1"/>
              <a:t>matrisimizden</a:t>
            </a:r>
            <a:r>
              <a:rPr lang="en-US" dirty="0"/>
              <a:t> </a:t>
            </a:r>
            <a:r>
              <a:rPr lang="en-US" dirty="0" err="1"/>
              <a:t>kaldırabiliriz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Ort.Fiyatları</a:t>
            </a:r>
            <a:r>
              <a:rPr lang="en-US" dirty="0"/>
              <a:t> </a:t>
            </a:r>
            <a:r>
              <a:rPr lang="en-US" dirty="0" err="1"/>
              <a:t>datanın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ortalamasyıla</a:t>
            </a:r>
            <a:r>
              <a:rPr lang="en-US" dirty="0"/>
              <a:t> </a:t>
            </a:r>
            <a:r>
              <a:rPr lang="en-US" dirty="0" err="1"/>
              <a:t>kıyaslamak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4F0BF4F-6FD0-8041-4DCC-2757F5DF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388" y="695301"/>
            <a:ext cx="6001588" cy="3429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3333BE1-FAC1-8135-EBC6-194265B6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56" y="1371600"/>
            <a:ext cx="6710891" cy="2220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2FC47594-27C3-8377-45EC-ACBA2CE148AD}"/>
              </a:ext>
            </a:extLst>
          </p:cNvPr>
          <p:cNvSpPr/>
          <p:nvPr/>
        </p:nvSpPr>
        <p:spPr>
          <a:xfrm>
            <a:off x="10134290" y="1530994"/>
            <a:ext cx="1095686" cy="13550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945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B278-B739-17AB-9409-688235EA8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C10D29-48C2-9582-4BA6-DE084A7D95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Ders_1_Bağlantı</a:t>
            </a:r>
            <a:endParaRPr lang="tr-T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CB61BC-9F06-5E39-9B40-005717B10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SORT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&gt; USE FIRST ROW AS HEADRES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A56D17C-4232-6424-68BC-83C809AF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58" y="2166858"/>
            <a:ext cx="6020154" cy="2052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A3D01B3C-B13E-C72C-B68A-53E4689DD420}"/>
              </a:ext>
            </a:extLst>
          </p:cNvPr>
          <p:cNvSpPr/>
          <p:nvPr/>
        </p:nvSpPr>
        <p:spPr>
          <a:xfrm>
            <a:off x="5332058" y="2240757"/>
            <a:ext cx="649642" cy="19788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90DE077C-86C2-B734-7DBB-3BC9F89F586C}"/>
              </a:ext>
            </a:extLst>
          </p:cNvPr>
          <p:cNvSpPr/>
          <p:nvPr/>
        </p:nvSpPr>
        <p:spPr>
          <a:xfrm>
            <a:off x="7846657" y="2726532"/>
            <a:ext cx="3402367" cy="578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45443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07A2-300B-0436-3EE3-155D97FB7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536D0-EA88-F6DE-CABD-B414F22E94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22 : FILTER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E37BCED-8BE6-25ED-5D1E-7D4597612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Tabloda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Folter</a:t>
            </a:r>
            <a:r>
              <a:rPr lang="en-US" dirty="0"/>
              <a:t> </a:t>
            </a:r>
            <a:r>
              <a:rPr lang="en-US" dirty="0" err="1"/>
              <a:t>fonskiyonunun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yazdığımız</a:t>
            </a:r>
            <a:r>
              <a:rPr lang="en-US" dirty="0"/>
              <a:t> “Filter </a:t>
            </a:r>
            <a:r>
              <a:rPr lang="en-US" dirty="0" err="1"/>
              <a:t>Experession</a:t>
            </a:r>
            <a:r>
              <a:rPr lang="en-US" dirty="0"/>
              <a:t>” </a:t>
            </a:r>
            <a:r>
              <a:rPr lang="en-US" dirty="0" err="1"/>
              <a:t>kısımının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olmadığına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olanları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bize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Yani</a:t>
            </a:r>
            <a:r>
              <a:rPr lang="en-US" dirty="0"/>
              <a:t>, filter </a:t>
            </a:r>
            <a:r>
              <a:rPr lang="en-US" dirty="0" err="1"/>
              <a:t>fonskiyonu</a:t>
            </a:r>
            <a:r>
              <a:rPr lang="en-US" dirty="0"/>
              <a:t> bize </a:t>
            </a:r>
            <a:r>
              <a:rPr lang="en-US" dirty="0" err="1"/>
              <a:t>yaptığımız</a:t>
            </a:r>
            <a:r>
              <a:rPr lang="en-US" dirty="0"/>
              <a:t> </a:t>
            </a:r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doğrultusunda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alt </a:t>
            </a:r>
            <a:r>
              <a:rPr lang="en-US" dirty="0" err="1"/>
              <a:t>kümesini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“Filter Expression” </a:t>
            </a:r>
            <a:r>
              <a:rPr lang="en-US" dirty="0" err="1"/>
              <a:t>ksımında</a:t>
            </a:r>
            <a:r>
              <a:rPr lang="en-US" dirty="0"/>
              <a:t>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Fılter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tabloya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Iterator </a:t>
            </a:r>
            <a:r>
              <a:rPr lang="en-US" dirty="0" err="1"/>
              <a:t>Fonksiyonudurt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etmez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sadece</a:t>
            </a:r>
            <a:r>
              <a:rPr lang="en-US" dirty="0"/>
              <a:t> Filter context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sonucunu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bize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döndüğü</a:t>
            </a:r>
            <a:r>
              <a:rPr lang="en-US" dirty="0"/>
              <a:t> </a:t>
            </a:r>
            <a:r>
              <a:rPr lang="en-US" dirty="0" err="1"/>
              <a:t>için,genellikle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fonksiyonlarla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 </a:t>
            </a:r>
            <a:r>
              <a:rPr lang="en-US" dirty="0" err="1"/>
              <a:t>kullanılırlar.CALCULATE,SUMX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Fılter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tabloya</a:t>
            </a:r>
            <a:r>
              <a:rPr lang="en-US" dirty="0"/>
              <a:t> </a:t>
            </a:r>
            <a:r>
              <a:rPr lang="en-US" dirty="0" err="1"/>
              <a:t>baktığı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yavaş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durum </a:t>
            </a:r>
            <a:r>
              <a:rPr lang="en-US" dirty="0" err="1"/>
              <a:t>olumsuzdur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Eğer</a:t>
            </a:r>
            <a:r>
              <a:rPr lang="en-US" dirty="0"/>
              <a:t> Calculate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halledemedğimiz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durum </a:t>
            </a:r>
            <a:r>
              <a:rPr lang="en-US" dirty="0" err="1"/>
              <a:t>varsa</a:t>
            </a:r>
            <a:r>
              <a:rPr lang="en-US" dirty="0"/>
              <a:t> FILTER </a:t>
            </a:r>
            <a:r>
              <a:rPr lang="en-US" dirty="0" err="1"/>
              <a:t>kullanmalıyız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28555331-8A55-7848-D4A3-1C77A11884D3}"/>
              </a:ext>
            </a:extLst>
          </p:cNvPr>
          <p:cNvSpPr/>
          <p:nvPr/>
        </p:nvSpPr>
        <p:spPr>
          <a:xfrm>
            <a:off x="10134290" y="1530994"/>
            <a:ext cx="1095686" cy="13550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847C237-3A65-424F-D7E8-D0AEF47B2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02" y="2114528"/>
            <a:ext cx="6844962" cy="3212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903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5F56-EA93-E298-BD8B-C34AA614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B07F7-1505-AD2F-51D5-8CC1EFA05F8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22 : FILTER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3847D8D-8973-5A84-8879-1C26E29CF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bazında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Satış</a:t>
            </a:r>
            <a:r>
              <a:rPr lang="en-US" dirty="0"/>
              <a:t> </a:t>
            </a:r>
            <a:r>
              <a:rPr lang="en-US" dirty="0" err="1"/>
              <a:t>fiyatlarımız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Calculate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All’I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ORT.SATIŞ </a:t>
            </a:r>
            <a:r>
              <a:rPr lang="en-US" dirty="0" err="1"/>
              <a:t>FİYatı</a:t>
            </a:r>
            <a:r>
              <a:rPr lang="en-US" dirty="0"/>
              <a:t> </a:t>
            </a:r>
            <a:r>
              <a:rPr lang="en-US" dirty="0" err="1"/>
              <a:t>kolonumuz</a:t>
            </a:r>
            <a:r>
              <a:rPr lang="en-US" dirty="0"/>
              <a:t> var.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Şimdi</a:t>
            </a:r>
            <a:r>
              <a:rPr lang="en-US" dirty="0"/>
              <a:t> ORT.SATIŞ </a:t>
            </a:r>
            <a:r>
              <a:rPr lang="en-US" dirty="0" err="1"/>
              <a:t>fiyatından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ürünlerin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satışlarını</a:t>
            </a:r>
            <a:r>
              <a:rPr lang="en-US" dirty="0"/>
              <a:t> </a:t>
            </a:r>
            <a:r>
              <a:rPr lang="en-US" dirty="0" err="1"/>
              <a:t>bulacağız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Satış</a:t>
            </a:r>
            <a:r>
              <a:rPr lang="en-US" dirty="0"/>
              <a:t> </a:t>
            </a:r>
            <a:r>
              <a:rPr lang="en-US" dirty="0" err="1"/>
              <a:t>Fiyatı</a:t>
            </a:r>
            <a:r>
              <a:rPr lang="en-US" dirty="0"/>
              <a:t> 54.764 </a:t>
            </a:r>
            <a:r>
              <a:rPr lang="en-US" dirty="0" err="1"/>
              <a:t>TL’den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adetlerini</a:t>
            </a:r>
            <a:r>
              <a:rPr lang="en-US" dirty="0"/>
              <a:t> </a:t>
            </a:r>
            <a:r>
              <a:rPr lang="en-US" dirty="0" err="1"/>
              <a:t>bulacağız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Aşağıdakini</a:t>
            </a:r>
            <a:r>
              <a:rPr lang="en-US" dirty="0"/>
              <a:t> </a:t>
            </a:r>
            <a:r>
              <a:rPr lang="en-US" dirty="0" err="1"/>
              <a:t>yazarsak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alırız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 </a:t>
            </a:r>
            <a:r>
              <a:rPr lang="en-US" dirty="0" err="1"/>
              <a:t>Calculate’in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filtreleme</a:t>
            </a:r>
            <a:r>
              <a:rPr lang="en-US" dirty="0"/>
              <a:t> </a:t>
            </a:r>
            <a:r>
              <a:rPr lang="en-US" dirty="0" err="1"/>
              <a:t>yaparken</a:t>
            </a:r>
            <a:r>
              <a:rPr lang="en-US" dirty="0"/>
              <a:t> </a:t>
            </a:r>
            <a:r>
              <a:rPr lang="en-US" dirty="0" err="1"/>
              <a:t>ölçü</a:t>
            </a:r>
            <a:r>
              <a:rPr lang="en-US" dirty="0"/>
              <a:t> kullanamayız.2.parametrede </a:t>
            </a:r>
            <a:r>
              <a:rPr lang="en-US" dirty="0" err="1"/>
              <a:t>kullanmaya</a:t>
            </a:r>
            <a:r>
              <a:rPr lang="en-US" dirty="0"/>
              <a:t> </a:t>
            </a:r>
            <a:r>
              <a:rPr lang="en-US" dirty="0" err="1"/>
              <a:t>çalıştık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aldık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yüzden</a:t>
            </a:r>
            <a:r>
              <a:rPr lang="en-US" dirty="0"/>
              <a:t> </a:t>
            </a:r>
            <a:r>
              <a:rPr lang="en-US" dirty="0" err="1"/>
              <a:t>Ort.Satış</a:t>
            </a:r>
            <a:r>
              <a:rPr lang="en-US" dirty="0"/>
              <a:t> </a:t>
            </a:r>
            <a:r>
              <a:rPr lang="en-US" dirty="0" err="1"/>
              <a:t>fiyatıını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yazabiliriz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7A8BBD-0A80-B5BF-0BDA-6425660C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8" y="5097279"/>
            <a:ext cx="10143988" cy="45945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255C8AC-B089-3C1E-2164-6BD79D8D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8" y="6086431"/>
            <a:ext cx="10469436" cy="314369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93BBED2-9B69-8180-3EC5-AF6F75916A9D}"/>
              </a:ext>
            </a:extLst>
          </p:cNvPr>
          <p:cNvSpPr txBox="1">
            <a:spLocks/>
          </p:cNvSpPr>
          <p:nvPr/>
        </p:nvSpPr>
        <p:spPr>
          <a:xfrm>
            <a:off x="6364288" y="2057400"/>
            <a:ext cx="3932237" cy="4343400"/>
          </a:xfrm>
          <a:prstGeom prst="rect">
            <a:avLst/>
          </a:prstGeo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Aslında</a:t>
            </a:r>
            <a:r>
              <a:rPr lang="en-US" dirty="0"/>
              <a:t> FILTER </a:t>
            </a:r>
            <a:r>
              <a:rPr lang="en-US" dirty="0" err="1"/>
              <a:t>ile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yaratacağız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Calculate’in</a:t>
            </a:r>
            <a:r>
              <a:rPr lang="en-US" dirty="0"/>
              <a:t> 2.paramaterseinde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yaratıyoruz.Ve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Ort.Satış</a:t>
            </a:r>
            <a:r>
              <a:rPr lang="en-US" dirty="0"/>
              <a:t> </a:t>
            </a:r>
            <a:r>
              <a:rPr lang="en-US" dirty="0" err="1"/>
              <a:t>Fiyatından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satışlar</a:t>
            </a:r>
            <a:r>
              <a:rPr lang="en-US" dirty="0"/>
              <a:t> </a:t>
            </a:r>
            <a:r>
              <a:rPr lang="en-US" dirty="0" err="1"/>
              <a:t>kalıyor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tabloda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Calculate’in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FILTER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yarattığımız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TOPLAM SATILAN ADEDİ </a:t>
            </a:r>
            <a:r>
              <a:rPr lang="en-US" dirty="0" err="1"/>
              <a:t>Hesapla</a:t>
            </a:r>
            <a:r>
              <a:rPr lang="en-US" dirty="0"/>
              <a:t> </a:t>
            </a:r>
            <a:r>
              <a:rPr lang="en-US" dirty="0" err="1"/>
              <a:t>diyoruz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2A0D49D-FD25-C420-79D4-6ED8F3387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54" y="4358001"/>
            <a:ext cx="1050754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97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B8FFF-1EBD-9358-22B1-96969C027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A9E1D3-1D79-1BB7-EB54-9338C478E5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23 : ITERATOR FONKSİYONLAR: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D935DA9-2607-49A7-78BD-771054096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EXCEL’deki</a:t>
            </a:r>
            <a:r>
              <a:rPr lang="en-US" dirty="0"/>
              <a:t> SUMPRODUCT </a:t>
            </a:r>
            <a:r>
              <a:rPr lang="en-US" dirty="0" err="1"/>
              <a:t>fonksiyonuna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Fiyat</a:t>
            </a:r>
            <a:r>
              <a:rPr lang="en-US" dirty="0"/>
              <a:t> * </a:t>
            </a:r>
            <a:r>
              <a:rPr lang="en-US" dirty="0" err="1"/>
              <a:t>Adet</a:t>
            </a:r>
            <a:r>
              <a:rPr lang="en-US" dirty="0"/>
              <a:t> ‘i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satırlar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hesaplar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bize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gelirimizi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düşünebiliriz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tablomuzda</a:t>
            </a:r>
            <a:r>
              <a:rPr lang="en-US" dirty="0"/>
              <a:t> </a:t>
            </a:r>
            <a:r>
              <a:rPr lang="en-US" dirty="0" err="1"/>
              <a:t>hayali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fiyat</a:t>
            </a:r>
            <a:r>
              <a:rPr lang="en-US" dirty="0"/>
              <a:t>*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sütunu</a:t>
            </a:r>
            <a:r>
              <a:rPr lang="en-US" dirty="0"/>
              <a:t> </a:t>
            </a:r>
            <a:r>
              <a:rPr lang="en-US" dirty="0" err="1"/>
              <a:t>yaratır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bize o </a:t>
            </a:r>
            <a:r>
              <a:rPr lang="en-US" dirty="0" err="1"/>
              <a:t>sütunun</a:t>
            </a:r>
            <a:r>
              <a:rPr lang="en-US" dirty="0"/>
              <a:t> </a:t>
            </a:r>
            <a:r>
              <a:rPr lang="en-US" dirty="0" err="1"/>
              <a:t>toplamını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Manuel </a:t>
            </a:r>
            <a:r>
              <a:rPr lang="en-US" dirty="0" err="1"/>
              <a:t>Yöntem</a:t>
            </a:r>
            <a:r>
              <a:rPr lang="en-US" dirty="0"/>
              <a:t> : Related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Br.Satış</a:t>
            </a:r>
            <a:r>
              <a:rPr lang="en-US" dirty="0"/>
              <a:t> </a:t>
            </a:r>
            <a:r>
              <a:rPr lang="en-US" dirty="0" err="1"/>
              <a:t>fiyatını</a:t>
            </a:r>
            <a:r>
              <a:rPr lang="en-US" dirty="0"/>
              <a:t> </a:t>
            </a:r>
            <a:r>
              <a:rPr lang="en-US" dirty="0" err="1"/>
              <a:t>getirdik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sütun</a:t>
            </a:r>
            <a:r>
              <a:rPr lang="en-US" dirty="0"/>
              <a:t> </a:t>
            </a:r>
            <a:r>
              <a:rPr lang="en-US" dirty="0" err="1"/>
              <a:t>oluşturarak</a:t>
            </a:r>
            <a:r>
              <a:rPr lang="en-US" dirty="0"/>
              <a:t> TOPLAM </a:t>
            </a:r>
            <a:r>
              <a:rPr lang="en-US" dirty="0" err="1"/>
              <a:t>Gelir</a:t>
            </a:r>
            <a:r>
              <a:rPr lang="en-US" dirty="0"/>
              <a:t> </a:t>
            </a:r>
            <a:r>
              <a:rPr lang="en-US" dirty="0" err="1"/>
              <a:t>Sütunu</a:t>
            </a:r>
            <a:r>
              <a:rPr lang="en-US" dirty="0"/>
              <a:t> </a:t>
            </a:r>
            <a:r>
              <a:rPr lang="en-US" dirty="0" err="1"/>
              <a:t>yarattık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dirty="0" err="1"/>
              <a:t>gittik</a:t>
            </a:r>
            <a:r>
              <a:rPr lang="en-US" dirty="0"/>
              <a:t> o </a:t>
            </a:r>
            <a:r>
              <a:rPr lang="en-US" dirty="0" err="1"/>
              <a:t>sütunu</a:t>
            </a:r>
            <a:r>
              <a:rPr lang="en-US" dirty="0"/>
              <a:t> </a:t>
            </a:r>
            <a:r>
              <a:rPr lang="en-US" dirty="0" err="1"/>
              <a:t>topladık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yaparsak</a:t>
            </a:r>
            <a:r>
              <a:rPr lang="en-US" dirty="0"/>
              <a:t> </a:t>
            </a:r>
            <a:r>
              <a:rPr lang="en-US" dirty="0" err="1"/>
              <a:t>tablomuz</a:t>
            </a:r>
            <a:r>
              <a:rPr lang="en-US" dirty="0"/>
              <a:t> </a:t>
            </a:r>
            <a:r>
              <a:rPr lang="en-US" dirty="0" err="1"/>
              <a:t>şişer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Bunun </a:t>
            </a:r>
            <a:r>
              <a:rPr lang="en-US" dirty="0" err="1"/>
              <a:t>yerine</a:t>
            </a:r>
            <a:r>
              <a:rPr lang="en-US" dirty="0"/>
              <a:t> SUMX </a:t>
            </a:r>
            <a:r>
              <a:rPr lang="en-US" dirty="0" err="1"/>
              <a:t>kullancağız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yaparsak</a:t>
            </a:r>
            <a:r>
              <a:rPr lang="en-US" dirty="0"/>
              <a:t>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Doğrusu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1D1137D-5DE9-0D06-46A6-0140D694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7" y="5673476"/>
            <a:ext cx="8059275" cy="31436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0BAEAC-DB65-7E15-3547-8A6B7A7E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7" y="6216697"/>
            <a:ext cx="9002381" cy="39058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E45A847-7E0F-B859-CEAA-E311E17F693D}"/>
              </a:ext>
            </a:extLst>
          </p:cNvPr>
          <p:cNvSpPr txBox="1">
            <a:spLocks/>
          </p:cNvSpPr>
          <p:nvPr/>
        </p:nvSpPr>
        <p:spPr>
          <a:xfrm>
            <a:off x="7090326" y="2057400"/>
            <a:ext cx="3932237" cy="4343400"/>
          </a:xfrm>
          <a:prstGeom prst="rect">
            <a:avLst/>
          </a:prstGeo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SUMX </a:t>
            </a:r>
            <a:r>
              <a:rPr lang="en-US" dirty="0" err="1"/>
              <a:t>fonskiyonu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‘</a:t>
            </a:r>
            <a:r>
              <a:rPr lang="en-US" dirty="0" err="1"/>
              <a:t>Siparişler_data</a:t>
            </a:r>
            <a:r>
              <a:rPr lang="en-US" dirty="0"/>
              <a:t> </a:t>
            </a:r>
            <a:r>
              <a:rPr lang="en-US" dirty="0" err="1"/>
              <a:t>tablsoundaki</a:t>
            </a:r>
            <a:r>
              <a:rPr lang="en-US" dirty="0"/>
              <a:t> RELATED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getridğimiz</a:t>
            </a:r>
            <a:r>
              <a:rPr lang="en-US" dirty="0"/>
              <a:t> BR.SATIŞ FİYATI </a:t>
            </a:r>
            <a:r>
              <a:rPr lang="en-US" dirty="0" err="1"/>
              <a:t>kolonunu</a:t>
            </a:r>
            <a:r>
              <a:rPr lang="en-US" dirty="0"/>
              <a:t> </a:t>
            </a:r>
            <a:r>
              <a:rPr lang="en-US" dirty="0" err="1"/>
              <a:t>kullandık.Ancak</a:t>
            </a:r>
            <a:r>
              <a:rPr lang="en-US" dirty="0"/>
              <a:t> </a:t>
            </a:r>
            <a:r>
              <a:rPr lang="en-US" dirty="0" err="1"/>
              <a:t>Siparişler</a:t>
            </a:r>
            <a:r>
              <a:rPr lang="en-US" dirty="0"/>
              <a:t> data </a:t>
            </a:r>
            <a:r>
              <a:rPr lang="en-US" dirty="0" err="1"/>
              <a:t>tablosunada</a:t>
            </a:r>
            <a:r>
              <a:rPr lang="en-US" dirty="0"/>
              <a:t> RELATED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kolonu</a:t>
            </a:r>
            <a:r>
              <a:rPr lang="en-US" dirty="0"/>
              <a:t> </a:t>
            </a:r>
            <a:r>
              <a:rPr lang="en-US" dirty="0" err="1"/>
              <a:t>ghetirmeye</a:t>
            </a:r>
            <a:r>
              <a:rPr lang="en-US" dirty="0"/>
              <a:t> </a:t>
            </a:r>
            <a:r>
              <a:rPr lang="en-US" dirty="0" err="1"/>
              <a:t>gerek</a:t>
            </a:r>
            <a:r>
              <a:rPr lang="en-US" dirty="0"/>
              <a:t> </a:t>
            </a:r>
            <a:r>
              <a:rPr lang="en-US" dirty="0" err="1"/>
              <a:t>yoktu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Biz SUMX </a:t>
            </a:r>
            <a:r>
              <a:rPr lang="en-US" dirty="0" err="1"/>
              <a:t>fonskiyonu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de RELATED’I </a:t>
            </a:r>
            <a:r>
              <a:rPr lang="en-US" dirty="0" err="1"/>
              <a:t>kullanabiliriz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Tablonun</a:t>
            </a:r>
            <a:r>
              <a:rPr lang="en-US" dirty="0"/>
              <a:t> </a:t>
            </a:r>
            <a:r>
              <a:rPr lang="en-US" dirty="0" err="1"/>
              <a:t>orjinalinde</a:t>
            </a:r>
            <a:r>
              <a:rPr lang="en-US" dirty="0"/>
              <a:t> </a:t>
            </a:r>
            <a:r>
              <a:rPr lang="en-US" dirty="0" err="1"/>
              <a:t>Hesaplanmış</a:t>
            </a:r>
            <a:r>
              <a:rPr lang="en-US" dirty="0"/>
              <a:t> bi </a:t>
            </a:r>
            <a:r>
              <a:rPr lang="en-US" dirty="0" err="1"/>
              <a:t>rsütun</a:t>
            </a:r>
            <a:r>
              <a:rPr lang="en-US" dirty="0"/>
              <a:t> </a:t>
            </a:r>
            <a:r>
              <a:rPr lang="en-US" dirty="0" err="1"/>
              <a:t>yaratmak</a:t>
            </a:r>
            <a:r>
              <a:rPr lang="en-US" dirty="0"/>
              <a:t> </a:t>
            </a:r>
            <a:r>
              <a:rPr lang="en-US" dirty="0" err="1"/>
              <a:t>zorunda</a:t>
            </a:r>
            <a:r>
              <a:rPr lang="en-US" dirty="0"/>
              <a:t> </a:t>
            </a:r>
            <a:r>
              <a:rPr lang="en-US" dirty="0" err="1"/>
              <a:t>kalmayaız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Dolayısıyla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‘</a:t>
            </a:r>
            <a:r>
              <a:rPr lang="en-US" dirty="0" err="1"/>
              <a:t>Siparişler_Data</a:t>
            </a:r>
            <a:r>
              <a:rPr lang="en-US" dirty="0"/>
              <a:t> </a:t>
            </a:r>
            <a:r>
              <a:rPr lang="en-US" dirty="0" err="1"/>
              <a:t>tablosunda</a:t>
            </a:r>
            <a:r>
              <a:rPr lang="en-US" dirty="0"/>
              <a:t> RELATED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oluşturduğpumuz</a:t>
            </a:r>
            <a:r>
              <a:rPr lang="en-US" dirty="0"/>
              <a:t> </a:t>
            </a:r>
            <a:r>
              <a:rPr lang="en-US" dirty="0" err="1"/>
              <a:t>Br.Satış</a:t>
            </a:r>
            <a:r>
              <a:rPr lang="en-US" dirty="0"/>
              <a:t> </a:t>
            </a:r>
            <a:r>
              <a:rPr lang="en-US" dirty="0" err="1"/>
              <a:t>Fiyatı</a:t>
            </a:r>
            <a:r>
              <a:rPr lang="en-US" dirty="0"/>
              <a:t> </a:t>
            </a:r>
            <a:r>
              <a:rPr lang="en-US" dirty="0" err="1"/>
              <a:t>sütunumuzu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 </a:t>
            </a:r>
            <a:r>
              <a:rPr lang="en-US" dirty="0" err="1"/>
              <a:t>sütunmuzu</a:t>
            </a:r>
            <a:r>
              <a:rPr lang="en-US" dirty="0"/>
              <a:t> </a:t>
            </a:r>
            <a:r>
              <a:rPr lang="en-US" dirty="0" err="1"/>
              <a:t>silebiliriz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42A01BF9-7A25-54E5-15FA-B9F3297D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728" y="4958891"/>
            <a:ext cx="9450119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4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2B71-FC4A-6071-CFEF-15AE7CDCE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8F740-1BFF-5F62-F1A9-F13EC5753E5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23 : ITERATOR FONKSİYONLAR: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FD3BCB-579A-5E32-D8C7-E1028EA8B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Mantıkla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Maliyetimizide</a:t>
            </a:r>
            <a:r>
              <a:rPr lang="en-US" dirty="0"/>
              <a:t> </a:t>
            </a:r>
            <a:r>
              <a:rPr lang="en-US" dirty="0" err="1"/>
              <a:t>bulalım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 KAR </a:t>
            </a:r>
            <a:r>
              <a:rPr lang="en-US" dirty="0" err="1"/>
              <a:t>ve</a:t>
            </a:r>
            <a:r>
              <a:rPr lang="en-US" dirty="0"/>
              <a:t> NET KAR MARJI </a:t>
            </a:r>
            <a:r>
              <a:rPr lang="en-US" dirty="0" err="1"/>
              <a:t>hesaplamalırında</a:t>
            </a:r>
            <a:r>
              <a:rPr lang="en-US" dirty="0"/>
              <a:t> </a:t>
            </a:r>
            <a:r>
              <a:rPr lang="en-US" dirty="0" err="1"/>
              <a:t>yapabilriz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8B6FF6-E4F4-1B16-D7EB-4E1A700A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281342"/>
            <a:ext cx="8878539" cy="29531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41DD854-44CB-FB3B-E8C4-A9965907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8" y="4619599"/>
            <a:ext cx="4867954" cy="36200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3B0C10C-5FE0-9AB2-FDA8-D08ED54C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98" y="5152964"/>
            <a:ext cx="460121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48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44BD-238B-267F-F90B-BE22150A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82BB-380F-C199-358C-C5A1813B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3F2F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/>
              <a:t>DERS_ 24_25 :  </a:t>
            </a:r>
            <a:br>
              <a:rPr lang="en-US" sz="1800" dirty="0"/>
            </a:br>
            <a:r>
              <a:rPr lang="en-US" sz="1800" dirty="0"/>
              <a:t>ZAMANSAL HESAPLAMALAR :</a:t>
            </a:r>
            <a:endParaRPr lang="tr-TR" sz="2000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C167049-F386-F2F3-9595-70551AAAB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  <a:solidFill>
            <a:srgbClr val="CAEAD8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9D70A3F3-FB6E-26B4-5661-1A2DE70D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197664"/>
            <a:ext cx="10706100" cy="4203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45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7937</TotalTime>
  <Words>4127</Words>
  <Application>Microsoft Office PowerPoint</Application>
  <PresentationFormat>Geniş ekran</PresentationFormat>
  <Paragraphs>565</Paragraphs>
  <Slides>94</Slides>
  <Notes>87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94</vt:i4>
      </vt:variant>
    </vt:vector>
  </HeadingPairs>
  <TitlesOfParts>
    <vt:vector size="101" baseType="lpstr">
      <vt:lpstr>Aptos</vt:lpstr>
      <vt:lpstr>Aptos Display</vt:lpstr>
      <vt:lpstr>Arial</vt:lpstr>
      <vt:lpstr>Consolas</vt:lpstr>
      <vt:lpstr>HK Grotesk Medium</vt:lpstr>
      <vt:lpstr>Segoe UI</vt:lpstr>
      <vt:lpstr>Office Theme</vt:lpstr>
      <vt:lpstr>Ayarlar</vt:lpstr>
      <vt:lpstr>Ayarlar</vt:lpstr>
      <vt:lpstr>Ayarlar</vt:lpstr>
      <vt:lpstr>Save</vt:lpstr>
      <vt:lpstr>AKIŞ</vt:lpstr>
      <vt:lpstr>Ders_1_Bağlantı</vt:lpstr>
      <vt:lpstr>Ders_1_Bağlantı</vt:lpstr>
      <vt:lpstr>Ders_1_Bağlantı</vt:lpstr>
      <vt:lpstr>Ders_1_Bağlantı</vt:lpstr>
      <vt:lpstr>Ders_1_Bağlantı</vt:lpstr>
      <vt:lpstr>Ders_1_Bağlantı</vt:lpstr>
      <vt:lpstr>Ders_1_Bağlantı</vt:lpstr>
      <vt:lpstr>Ders_1_Bağlantı</vt:lpstr>
      <vt:lpstr>Ders_1_Bağlantı</vt:lpstr>
      <vt:lpstr>Ders_2_Diğer Kaynaklara Bağlanma</vt:lpstr>
      <vt:lpstr>Ders_2_Diğer Kaynaklara Bağlanma</vt:lpstr>
      <vt:lpstr>Ders_3_Düzenleme_Extract</vt:lpstr>
      <vt:lpstr>Ders_3_Düzenleme_Replace</vt:lpstr>
      <vt:lpstr>Ders_3_VIEW</vt:lpstr>
      <vt:lpstr>Ders_3_VIEW</vt:lpstr>
      <vt:lpstr>Ders_3_VIEW</vt:lpstr>
      <vt:lpstr>Ders_3_VIEW</vt:lpstr>
      <vt:lpstr>Ders_4_TEXT TOOLS :</vt:lpstr>
      <vt:lpstr>Ders_4_TEXT TOOLS :</vt:lpstr>
      <vt:lpstr>Ders_4_TEXT TOOLS :</vt:lpstr>
      <vt:lpstr>Ders_4_TEXT TOOLS :</vt:lpstr>
      <vt:lpstr>Ders_5_NUMBER TOOLS :</vt:lpstr>
      <vt:lpstr>Ders_5_NUMBER TOOLS :</vt:lpstr>
      <vt:lpstr>Ders_6_DATE &amp; TIME TOOLS :</vt:lpstr>
      <vt:lpstr>Ders_6_DATE &amp; TIME TOOLS :</vt:lpstr>
      <vt:lpstr>Ders_6_DATE &amp; TIME TOOLS :</vt:lpstr>
      <vt:lpstr>Ders_6_DATE &amp; TIME TOOLS :</vt:lpstr>
      <vt:lpstr>Ders_7_INDEX:</vt:lpstr>
      <vt:lpstr>Ders_8_CONDITIONAL COLMUN:</vt:lpstr>
      <vt:lpstr>Ders_9_GROUP BY</vt:lpstr>
      <vt:lpstr>Ders_9_GROUP BY</vt:lpstr>
      <vt:lpstr>Ders_10_PIVOTIING &amp; UNPIVOTTING</vt:lpstr>
      <vt:lpstr>Ders_10_PIVOTING &amp; UNPIVOTTING</vt:lpstr>
      <vt:lpstr>Ders_10_TRANSPOSE :</vt:lpstr>
      <vt:lpstr>Ders_11_MERGE</vt:lpstr>
      <vt:lpstr>Ders_12_APPEND</vt:lpstr>
      <vt:lpstr>Ders_12_APPEND_FOLDER’DAN VERİ ALMAK</vt:lpstr>
      <vt:lpstr>DERS_13_DATA_SOURCE_SETTINGS</vt:lpstr>
      <vt:lpstr>DERS_14_REFRESHING</vt:lpstr>
      <vt:lpstr>DERS_1</vt:lpstr>
      <vt:lpstr>DERS_2</vt:lpstr>
      <vt:lpstr>DERS_3 : NORMALİZASYON</vt:lpstr>
      <vt:lpstr>DERS_4 : PK ve FK Kavramları</vt:lpstr>
      <vt:lpstr>DERS_5 : İLİŞKİ TÜRLERİ</vt:lpstr>
      <vt:lpstr>DERS_6 : VERİ MODELİNDE İLİŞKİLERİ MANUEL YARATMAK</vt:lpstr>
      <vt:lpstr>DERS_6 : VERİ MODELİNDE İLİŞKİLERİ MANUEL YARATMAK</vt:lpstr>
      <vt:lpstr>DERS_6 : VERİ MODELİNDE İLİŞKİLERİ MANUEL YARATMAK</vt:lpstr>
      <vt:lpstr>DERS_6 : VERİ MODELİNDE İLİŞKİLERİ MANUEL YARATMAK</vt:lpstr>
      <vt:lpstr>DERS_7 : İlk Tablomuz</vt:lpstr>
      <vt:lpstr>DERS_8 : AKTİF VE İNAKTİF İLİŞKİ</vt:lpstr>
      <vt:lpstr>DERS_9 : İade Tablosu</vt:lpstr>
      <vt:lpstr>DERS_10 : Filter Context ve Flow</vt:lpstr>
      <vt:lpstr>DERS_10 : Filter Context ve Flow</vt:lpstr>
      <vt:lpstr>DERS_10 : Filter Context ve Flow</vt:lpstr>
      <vt:lpstr>DERS_11 : 2 Yönlü Filter Context ve Flow</vt:lpstr>
      <vt:lpstr>DERS_11 : 2 Yönlü Filter Context ve Flow</vt:lpstr>
      <vt:lpstr>DERS_12 : Report Filter’da Sütunları Gizleme</vt:lpstr>
      <vt:lpstr>DERS_13 : Model Layouts :</vt:lpstr>
      <vt:lpstr>DERS_14 : Data Formats Ve Kategorileri</vt:lpstr>
      <vt:lpstr>DERS_15 : Hiyerarşi Oluşturmak</vt:lpstr>
      <vt:lpstr>DERS_1: GİRİŞ</vt:lpstr>
      <vt:lpstr>DERS_2: CALCULATED COLUMNS GİRİŞ (HESAPLANMIŞ SÜTUN )</vt:lpstr>
      <vt:lpstr>DERS_ 3 :HESAPLANMIŞ SÜTUN vs ÖLÇÜ</vt:lpstr>
      <vt:lpstr>DERS_ 4 : ÖLÇÜ</vt:lpstr>
      <vt:lpstr>DERS_ 5 : IMPLICIT vs EXPLICIT MEASURES : </vt:lpstr>
      <vt:lpstr>DERS_ 5 : IMPLICIT vs EXPLICIT MEASURES : </vt:lpstr>
      <vt:lpstr>DERS_ 6 : SEMBOLLER</vt:lpstr>
      <vt:lpstr>DERS_ 7 : ÖLÇÜ TABLOSU</vt:lpstr>
      <vt:lpstr>DERS_ 7 : ÖLÇÜ TABLOSU</vt:lpstr>
      <vt:lpstr>DERS_ 8 : FİLTER CONTEXT</vt:lpstr>
      <vt:lpstr>DERS_ 9 : DAX Syntax ve Operatörler:</vt:lpstr>
      <vt:lpstr>DERS_ 10 : DAX Fonksiyonları </vt:lpstr>
      <vt:lpstr>DERS_ 11 :Matematik ve İstatstik Fonk</vt:lpstr>
      <vt:lpstr>DERS_ 12 :Saydırma Fonk</vt:lpstr>
      <vt:lpstr>DERS_ 13 : KOŞULLU FONK</vt:lpstr>
      <vt:lpstr>DERS_ 14 : METİN FONK</vt:lpstr>
      <vt:lpstr>DERS_ 15 : TARİH FONK</vt:lpstr>
      <vt:lpstr>DERS_ 16 : RELATED</vt:lpstr>
      <vt:lpstr>DERS_ 17 : CALCULATE</vt:lpstr>
      <vt:lpstr>DERS_ 18 : ÖNEMLİ NOT :</vt:lpstr>
      <vt:lpstr>DERS_ 19 : CALCULATE ÖRNEK:</vt:lpstr>
      <vt:lpstr>DERS_ 20 : CALCULATE ÖRNEK:</vt:lpstr>
      <vt:lpstr>DERS_ 21 : ALL</vt:lpstr>
      <vt:lpstr>DERS_ 21 : ALL</vt:lpstr>
      <vt:lpstr>DERS_ 22 : FILTER</vt:lpstr>
      <vt:lpstr>DERS_ 22 : FILTER</vt:lpstr>
      <vt:lpstr>DERS_ 23 : ITERATOR FONKSİYONLAR:</vt:lpstr>
      <vt:lpstr>DERS_ 23 : ITERATOR FONKSİYONLAR:</vt:lpstr>
      <vt:lpstr>DERS_ 24_25 :   ZAMANSAL HESAPLAMALAR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Versiyon Öğrenme</dc:title>
  <dc:creator>onur okay</dc:creator>
  <cp:lastModifiedBy>onur okay</cp:lastModifiedBy>
  <cp:revision>288</cp:revision>
  <dcterms:created xsi:type="dcterms:W3CDTF">2024-03-25T19:12:01Z</dcterms:created>
  <dcterms:modified xsi:type="dcterms:W3CDTF">2024-04-26T17:10:51Z</dcterms:modified>
</cp:coreProperties>
</file>